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notesMasters/notesMaster1.xml" ContentType="application/vnd.openxmlformats-officedocument.presentationml.notesMaster+xml"/>
  <Override PartName="/ppt/notesMasters/_rels/notes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_rels/notesSlide9.xml.rels" ContentType="application/vnd.openxmlformats-package.relationships+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3.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6.xml.rels" ContentType="application/vnd.openxmlformats-package.relationships+xml"/>
  <Override PartName="/ppt/notesSlides/_rels/notesSlide7.xml.rels" ContentType="application/vnd.openxmlformats-package.relationships+xml"/>
  <Override PartName="/ppt/notesSlides/_rels/notesSlide8.xml.rels" ContentType="application/vnd.openxmlformats-package.relationships+xml"/>
  <Override PartName="/ppt/notesSlides/_rels/notesSlide10.xml.rels" ContentType="application/vnd.openxmlformats-package.relationships+xml"/>
  <Override PartName="/ppt/notesSlides/_rels/notesSlide11.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15.xml.rels" ContentType="application/vnd.openxmlformats-package.relationships+xml"/>
  <Override PartName="/ppt/notesSlides/_rels/notesSlide16.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media/image9.jpeg" ContentType="image/jpeg"/>
  <Override PartName="/ppt/media/image1.jpeg" ContentType="image/jpeg"/>
  <Override PartName="/ppt/media/image2.jpeg" ContentType="image/jpeg"/>
  <Override PartName="/ppt/media/image5.png" ContentType="image/png"/>
  <Override PartName="/ppt/media/image3.jpeg" ContentType="image/jpeg"/>
  <Override PartName="/ppt/media/image4.jpeg" ContentType="image/jpeg"/>
  <Override PartName="/ppt/media/image8.jpeg" ContentType="image/jpeg"/>
  <Override PartName="/ppt/media/image6.png" ContentType="image/png"/>
  <Override PartName="/ppt/media/image7.png" ContentType="image/png"/>
  <Override PartName="/ppt/media/image10.jpeg" ContentType="image/jpeg"/>
  <Override PartName="/ppt/media/image11.png" ContentType="image/png"/>
  <Override PartName="/ppt/media/image12.png" ContentType="image/png"/>
  <Override PartName="/ppt/media/image13.png" ContentType="image/png"/>
  <Override PartName="/ppt/media/image14.png" ContentType="image/png"/>
  <Override PartName="/ppt/media/image15.png" ContentType="image/png"/>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37.xml" ContentType="application/vnd.openxmlformats-officedocument.presentationml.slideLayout+xml"/>
  <Override PartName="/ppt/slideLayouts/slideLayout7.xml" ContentType="application/vnd.openxmlformats-officedocument.presentationml.slideLayout+xml"/>
  <Override PartName="/ppt/slideLayouts/slideLayout38.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_rels/slideLayout9.xml.rels" ContentType="application/vnd.openxmlformats-package.relationships+xml"/>
  <Override PartName="/ppt/slideLayouts/_rels/slideLayout53.xml.rels" ContentType="application/vnd.openxmlformats-package.relationships+xml"/>
  <Override PartName="/ppt/slideLayouts/_rels/slideLayout1.xml.rels" ContentType="application/vnd.openxmlformats-package.relationships+xml"/>
  <Override PartName="/ppt/slideLayouts/_rels/slideLayout54.xml.rels" ContentType="application/vnd.openxmlformats-package.relationships+xml"/>
  <Override PartName="/ppt/slideLayouts/_rels/slideLayout2.xml.rels" ContentType="application/vnd.openxmlformats-package.relationships+xml"/>
  <Override PartName="/ppt/slideLayouts/_rels/slideLayout55.xml.rels" ContentType="application/vnd.openxmlformats-package.relationships+xml"/>
  <Override PartName="/ppt/slideLayouts/_rels/slideLayout3.xml.rels" ContentType="application/vnd.openxmlformats-package.relationships+xml"/>
  <Override PartName="/ppt/slideLayouts/_rels/slideLayout56.xml.rels" ContentType="application/vnd.openxmlformats-package.relationships+xml"/>
  <Override PartName="/ppt/slideLayouts/_rels/slideLayout4.xml.rels" ContentType="application/vnd.openxmlformats-package.relationships+xml"/>
  <Override PartName="/ppt/slideLayouts/_rels/slideLayout57.xml.rels" ContentType="application/vnd.openxmlformats-package.relationships+xml"/>
  <Override PartName="/ppt/slideLayouts/_rels/slideLayout5.xml.rels" ContentType="application/vnd.openxmlformats-package.relationships+xml"/>
  <Override PartName="/ppt/slideLayouts/_rels/slideLayout58.xml.rels" ContentType="application/vnd.openxmlformats-package.relationships+xml"/>
  <Override PartName="/ppt/slideLayouts/_rels/slideLayout6.xml.rels" ContentType="application/vnd.openxmlformats-package.relationships+xml"/>
  <Override PartName="/ppt/slideLayouts/_rels/slideLayout59.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39.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Layouts/_rels/slideLayout49.xml.rels" ContentType="application/vnd.openxmlformats-package.relationships+xml"/>
  <Override PartName="/ppt/slideLayouts/_rels/slideLayout50.xml.rels" ContentType="application/vnd.openxmlformats-package.relationships+xml"/>
  <Override PartName="/ppt/slideLayouts/_rels/slideLayout51.xml.rels" ContentType="application/vnd.openxmlformats-package.relationships+xml"/>
  <Override PartName="/ppt/slideLayouts/_rels/slideLayout52.xml.rels" ContentType="application/vnd.openxmlformats-package.relationships+xml"/>
  <Override PartName="/ppt/slideLayouts/_rels/slideLayout60.xml.rels" ContentType="application/vnd.openxmlformats-package.relationships+xml"/>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12192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
</Relationships>
</file>

<file path=ppt/notesMasters/_rels/notesMaster1.xml.rels><?xml version="1.0" encoding="UTF-8"?>
<Relationships xmlns="http://schemas.openxmlformats.org/package/2006/relationships"><Relationship Id="rId1" Type="http://schemas.openxmlformats.org/officeDocument/2006/relationships/theme" Target="../theme/theme6.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 name="PlaceHolder 1"/>
          <p:cNvSpPr>
            <a:spLocks noGrp="1"/>
          </p:cNvSpPr>
          <p:nvPr>
            <p:ph type="body"/>
          </p:nvPr>
        </p:nvSpPr>
        <p:spPr>
          <a:xfrm>
            <a:off x="756000" y="5078520"/>
            <a:ext cx="6047640" cy="4811040"/>
          </a:xfrm>
          <a:prstGeom prst="rect">
            <a:avLst/>
          </a:prstGeom>
        </p:spPr>
        <p:txBody>
          <a:bodyPr lIns="0" rIns="0" tIns="0" bIns="0"/>
          <a:p>
            <a:r>
              <a:rPr b="0" lang="en-GB" sz="2000" spc="-1" strike="noStrike">
                <a:latin typeface="Arial"/>
              </a:rPr>
              <a:t>Click to edit the notes format</a:t>
            </a:r>
            <a:endParaRPr b="0" lang="en-GB" sz="2000" spc="-1" strike="noStrike">
              <a:latin typeface="Arial"/>
            </a:endParaRPr>
          </a:p>
        </p:txBody>
      </p:sp>
      <p:sp>
        <p:nvSpPr>
          <p:cNvPr id="206" name="PlaceHolder 2"/>
          <p:cNvSpPr>
            <a:spLocks noGrp="1"/>
          </p:cNvSpPr>
          <p:nvPr>
            <p:ph type="hdr"/>
          </p:nvPr>
        </p:nvSpPr>
        <p:spPr>
          <a:xfrm>
            <a:off x="1512000" y="5880600"/>
            <a:ext cx="6047640" cy="4811040"/>
          </a:xfrm>
          <a:prstGeom prst="rect">
            <a:avLst/>
          </a:prstGeom>
        </p:spPr>
        <p:txBody>
          <a:bodyPr lIns="0" rIns="0" tIns="0" bIns="0"/>
          <a:p>
            <a:r>
              <a:rPr b="0" lang="en-GB" sz="1400" spc="-1" strike="noStrike">
                <a:latin typeface="Times New Roman"/>
              </a:rPr>
              <a:t>&lt;header&gt;</a:t>
            </a:r>
            <a:endParaRPr b="0" lang="en-GB" sz="1400" spc="-1" strike="noStrike">
              <a:latin typeface="Times New Roman"/>
            </a:endParaRPr>
          </a:p>
        </p:txBody>
      </p:sp>
      <p:sp>
        <p:nvSpPr>
          <p:cNvPr id="207" name="PlaceHolder 3"/>
          <p:cNvSpPr>
            <a:spLocks noGrp="1"/>
          </p:cNvSpPr>
          <p:nvPr>
            <p:ph type="dt"/>
          </p:nvPr>
        </p:nvSpPr>
        <p:spPr>
          <a:xfrm>
            <a:off x="0" y="10157400"/>
            <a:ext cx="3280680" cy="534240"/>
          </a:xfrm>
          <a:prstGeom prst="rect">
            <a:avLst/>
          </a:prstGeom>
        </p:spPr>
        <p:txBody>
          <a:bodyPr lIns="0" rIns="0" tIns="0" bIns="0"/>
          <a:p>
            <a:pPr algn="r"/>
            <a:r>
              <a:rPr b="0" lang="en-GB" sz="1400" spc="-1" strike="noStrike">
                <a:latin typeface="Times New Roman"/>
              </a:rPr>
              <a:t>&lt;date/time&gt;</a:t>
            </a:r>
            <a:endParaRPr b="0" lang="en-GB" sz="1400" spc="-1" strike="noStrike">
              <a:latin typeface="Times New Roman"/>
            </a:endParaRPr>
          </a:p>
        </p:txBody>
      </p:sp>
      <p:sp>
        <p:nvSpPr>
          <p:cNvPr id="208" name="PlaceHolder 4"/>
          <p:cNvSpPr>
            <a:spLocks noGrp="1"/>
          </p:cNvSpPr>
          <p:nvPr>
            <p:ph type="ftr"/>
          </p:nvPr>
        </p:nvSpPr>
        <p:spPr>
          <a:xfrm>
            <a:off x="0" y="0"/>
            <a:ext cx="3280680" cy="534240"/>
          </a:xfrm>
          <a:prstGeom prst="rect">
            <a:avLst/>
          </a:prstGeom>
        </p:spPr>
        <p:txBody>
          <a:bodyPr lIns="0" rIns="0" tIns="0" bIns="0" anchor="b"/>
          <a:p>
            <a:r>
              <a:rPr b="0" lang="en-GB" sz="1400" spc="-1" strike="noStrike">
                <a:latin typeface="Times New Roman"/>
              </a:rPr>
              <a:t>&lt;footer&gt;</a:t>
            </a:r>
            <a:endParaRPr b="0" lang="en-GB" sz="1400" spc="-1" strike="noStrike">
              <a:latin typeface="Times New Roman"/>
            </a:endParaRPr>
          </a:p>
        </p:txBody>
      </p:sp>
      <p:sp>
        <p:nvSpPr>
          <p:cNvPr id="209" name="PlaceHolder 5"/>
          <p:cNvSpPr>
            <a:spLocks noGrp="1"/>
          </p:cNvSpPr>
          <p:nvPr>
            <p:ph type="sldNum"/>
          </p:nvPr>
        </p:nvSpPr>
        <p:spPr>
          <a:xfrm>
            <a:off x="4278960" y="0"/>
            <a:ext cx="3280680" cy="534240"/>
          </a:xfrm>
          <a:prstGeom prst="rect">
            <a:avLst/>
          </a:prstGeom>
        </p:spPr>
        <p:txBody>
          <a:bodyPr lIns="0" rIns="0" tIns="0" bIns="0" anchor="b"/>
          <a:p>
            <a:pPr algn="r"/>
            <a:fld id="{30A54A49-BAEE-4550-8CCE-54BFDDBBA6EB}" type="slidenum">
              <a:rPr b="0" lang="en-GB" sz="1400" spc="-1" strike="noStrike">
                <a:latin typeface="Times New Roman"/>
              </a:rPr>
              <a:t>&lt;number&gt;</a:t>
            </a:fld>
            <a:endParaRPr b="0" lang="en-GB"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1"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2000" spc="-1" strike="noStrike">
                <a:latin typeface="Arial"/>
              </a:rPr>
              <a:t>ملاحظة:  هذه شريحة غلاف فقط - فهي ليست جزءاً من الشرائح المرقمة في دليل الميسر.  </a:t>
            </a: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252" name="TextShape 2"/>
          <p:cNvSpPr txBox="1"/>
          <p:nvPr/>
        </p:nvSpPr>
        <p:spPr>
          <a:xfrm>
            <a:off x="3884760" y="8685360"/>
            <a:ext cx="2971440" cy="458280"/>
          </a:xfrm>
          <a:prstGeom prst="rect">
            <a:avLst/>
          </a:prstGeom>
          <a:noFill/>
          <a:ln>
            <a:noFill/>
          </a:ln>
        </p:spPr>
        <p:txBody>
          <a:bodyPr anchor="b"/>
          <a:p>
            <a:pPr algn="r" rtl="1">
              <a:lnSpc>
                <a:spcPct val="100000"/>
              </a:lnSpc>
            </a:pPr>
            <a:fld id="{EB97E394-4762-4A5E-9679-7859A9CD0752}" type="slidenum">
              <a:rPr b="0" lang="en-GB" sz="1200" spc="-1" strike="noStrike">
                <a:solidFill>
                  <a:srgbClr val="000000"/>
                </a:solidFill>
                <a:latin typeface="Times New Roman"/>
              </a:rPr>
              <a:t>&lt;number&gt;</a:t>
            </a:fld>
            <a:endParaRPr b="0" lang="en-GB" sz="1200" spc="-1" strike="noStrike">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9"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2000" spc="-1" strike="noStrike">
                <a:latin typeface="Arial"/>
              </a:rPr>
              <a:t>التجارب السلبية السابقة. </a:t>
            </a:r>
            <a:r>
              <a:rPr b="0" lang="en-GB" sz="2000" spc="-1" strike="noStrike">
                <a:latin typeface="Arial"/>
              </a:rPr>
              <a:t>إذا كانت لدى الشخص تجارب سلبية مع أول المستجيبين ومقدمي الخدمات الآخرين في الماضي، فمن غير المرجح أن يطلب الرعاية مرة أخرى. </a:t>
            </a:r>
            <a:endParaRPr b="0" lang="en-GB" sz="2000" spc="-1" strike="noStrike">
              <a:latin typeface="Arial"/>
            </a:endParaRPr>
          </a:p>
          <a:p>
            <a:pPr marL="216000" indent="-216000" algn="r" rtl="1">
              <a:lnSpc>
                <a:spcPct val="100000"/>
              </a:lnSpc>
            </a:pPr>
            <a:r>
              <a:rPr b="1" lang="en-GB" sz="2000" spc="-1" strike="noStrike">
                <a:latin typeface="Arial"/>
              </a:rPr>
              <a:t>نقص الوعي.</a:t>
            </a:r>
            <a:r>
              <a:rPr b="0" lang="en-GB" sz="2000" spc="-1" strike="noStrike">
                <a:latin typeface="Arial"/>
              </a:rPr>
              <a:t>  يمكن أن يؤدي عدم وضوح القضايا المتعلقة بالعنف الجنسي أو اعتداء الشريك تجاه المثليات والمثليين وثنائيي/ثنائيات  الميل الجنسي و متحولي/متحولات الجندر وحاملي/حاملات صفات الجنسينإلى نقص الوعي والمعلومات والتعليم والموارد.  </a:t>
            </a:r>
            <a:endParaRPr b="0" lang="en-GB" sz="2000" spc="-1" strike="noStrike">
              <a:latin typeface="Arial"/>
            </a:endParaRPr>
          </a:p>
          <a:p>
            <a:pPr marL="216000" indent="-216000" algn="r" rtl="1">
              <a:lnSpc>
                <a:spcPct val="100000"/>
              </a:lnSpc>
            </a:pPr>
            <a:r>
              <a:rPr b="1" lang="en-GB" sz="2000" spc="-1" strike="noStrike">
                <a:latin typeface="Arial"/>
              </a:rPr>
              <a:t>نقص الخدمات المتخصصة.  </a:t>
            </a:r>
            <a:r>
              <a:rPr b="0" lang="en-GB" sz="2000" spc="-1" strike="noStrike">
                <a:latin typeface="Arial"/>
              </a:rPr>
              <a:t>في معظم البيئات الإنسانية، وخصوصاً تلك التي تكون منخفضة الموارد أو توجد بها حالات طوارئ أو في البلدان التي يتم فيها تجريم المثليات والمثليين وثنائيي/ثنائيات  الميل الجنسي و متحولي/متحولات الجندر وحاملي/حاملات صفات الجنسين، لايحتمل أن تكون هناك خدمات متخصصة.  وهذا يجعل من الصعب جداً على الناجين/الناجيات أن يشعروا/يشعرن بأنهم/بأنهن سوف يكونوا آمنين/آمنات ومدعومين/مدعوامت عندما يطلبون/يطلبن الرعاية. </a:t>
            </a: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270" name="TextShape 2"/>
          <p:cNvSpPr txBox="1"/>
          <p:nvPr/>
        </p:nvSpPr>
        <p:spPr>
          <a:xfrm>
            <a:off x="3884760" y="8685360"/>
            <a:ext cx="2971440" cy="458280"/>
          </a:xfrm>
          <a:prstGeom prst="rect">
            <a:avLst/>
          </a:prstGeom>
          <a:noFill/>
          <a:ln>
            <a:noFill/>
          </a:ln>
        </p:spPr>
        <p:txBody>
          <a:bodyPr anchor="b"/>
          <a:p>
            <a:pPr algn="r" rtl="1">
              <a:lnSpc>
                <a:spcPct val="100000"/>
              </a:lnSpc>
            </a:pPr>
            <a:fld id="{BAAA4167-2A20-428E-91C6-5F0CBB354D75}"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1"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1200" spc="-1" strike="noStrike">
                <a:solidFill>
                  <a:srgbClr val="000000"/>
                </a:solidFill>
                <a:latin typeface="Arial"/>
              </a:rPr>
              <a:t> </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وبصفتك عامل اجتماعي أو مساعد، فإن عملك لا يتغير عند العمل مع الناجين/الناجيات من المثليات والمثليين وثنائيي/ثنائيات  الميل الجنسي و متحولي/متحولات الجندر وحاملي/حاملات صفات الجنسين.  فسوف تواصل الاستماع للشخص ونقل الحماسة إليه وعدم الحكم عليه والتعاطف معه وتقديم المعلومات والدعم له.  ومع ذلك، هناك بعض الطرق المحددة التي يمكنك من خلالها جعل دعمك وخدماتك أكثر ترحيباً وأمناً للناجين/الناجيات من المثليات والمثليين وثنائيي/ثنائيات  الميل الجنسي و متحولي/متحولات الجندر وحاملي/حاملات صفات الجنسين.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تعامل بمشاعرك الخاصة بشأن الناجين/الناجيات من المثليات والمثليين وثنائيي/ثنائيات  الميل الجنسي و متحولي/متحولات الجندر وحاملي/حاملات صفات الجنسين.</a:t>
            </a:r>
            <a:r>
              <a:rPr b="0" lang="en-GB" sz="1200" spc="-1" strike="noStrike">
                <a:solidFill>
                  <a:srgbClr val="000000"/>
                </a:solidFill>
                <a:latin typeface="Arial"/>
                <a:ea typeface="Arial"/>
              </a:rPr>
              <a:t>   سوف تجد صعوبة في مساعدة الناجي إذا لم تكن قد فكرت في تحيزاتك بشأن الناجين/الناجيات من المثليات والمثليين وثنائيي/ثنائيات  الميل الجنسي و متحولي/متحولات الجندر وحاملي/حاملات صفات الجنسينوالعنف الذي يرتكب ضد مجتمعاتهم وداخلها وعالجت هذه التحيزات. فإذا كانت معتقداتك أو تحيزاتك الشخصية تحول دون  عدم إصدار أحكام مسبقة على الناجين/الناجيات من المثليات والمثليين وثنائيي/ثنائيات  الميل الجنسي و متحولي/متحولات الجندر وحاملي/حاملات صفات الجنسين، فربما يجب ألا تقوم بخدمات مباشرة مع الناجين/الناجيات.  وسوف يحتاج المشرفون أيضاً إلى تقييم ذلك مع الموظفين.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لا تفترض جنس الناجي أو ميوله الجنسية.</a:t>
            </a:r>
            <a:r>
              <a:rPr b="0" lang="en-GB" sz="1200" spc="-1" strike="noStrike">
                <a:solidFill>
                  <a:srgbClr val="000000"/>
                </a:solidFill>
                <a:latin typeface="Arial"/>
                <a:ea typeface="Arial"/>
              </a:rPr>
              <a:t> يمكن ألا يفصح الناجون/الناجيات من المثليات والمثليين وثنائيي/ثنائيات  الميل الجنسي و متحولي/متحولات الجندر وحاملي/حاملات صفات الجنسينعن هويتهم الجندرية أو ميولهم الجنسية أو حالة حملهم لصفات الجنسين معك في البداية (أو في أي وقت).  ومن السهل أن يتم الانزلاق إلى افتراضات تتعلق بالجنس ومغايرة الجنس دون التحقق، على سبيل المثال، التوصية بمجموعة دعم نسائية لأحد الناجين الذي له صوت أنثوي، ولكنه لا يُعرف كامرأة.  احرص على أخذ تلميحات من الشخص بقدر الإمكان، وإذا لم تكن متأكداً، فاسأله عن الموارد التي يرى أنها ستكون أفضل بالنسبة له.  </a:t>
            </a:r>
            <a:endParaRPr b="0" lang="en-GB" sz="1200" spc="-1" strike="noStrike">
              <a:latin typeface="Arial"/>
            </a:endParaRPr>
          </a:p>
          <a:p>
            <a:pPr marL="216000" indent="-216000" rtl="1">
              <a:lnSpc>
                <a:spcPct val="100000"/>
              </a:lnSpc>
            </a:pPr>
            <a:endParaRPr b="0" lang="en-GB" sz="1200" spc="-1" strike="noStrike">
              <a:latin typeface="Arial"/>
            </a:endParaRPr>
          </a:p>
        </p:txBody>
      </p:sp>
      <p:sp>
        <p:nvSpPr>
          <p:cNvPr id="272" name="TextShape 2"/>
          <p:cNvSpPr txBox="1"/>
          <p:nvPr/>
        </p:nvSpPr>
        <p:spPr>
          <a:xfrm>
            <a:off x="3884760" y="8685360"/>
            <a:ext cx="2971440" cy="458280"/>
          </a:xfrm>
          <a:prstGeom prst="rect">
            <a:avLst/>
          </a:prstGeom>
          <a:noFill/>
          <a:ln>
            <a:noFill/>
          </a:ln>
        </p:spPr>
        <p:txBody>
          <a:bodyPr anchor="b"/>
          <a:p>
            <a:pPr algn="r" rtl="1">
              <a:lnSpc>
                <a:spcPct val="100000"/>
              </a:lnSpc>
            </a:pPr>
            <a:fld id="{B640D4EA-2E64-4BF1-B8CF-267B42AB9491}"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3"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2400" spc="-1" strike="noStrike">
                <a:latin typeface="Arial"/>
              </a:rPr>
              <a:t>اطرح الأسئلة بطريقة لا تفترض جنس المعتدي.</a:t>
            </a:r>
            <a:r>
              <a:rPr b="0" lang="en-GB" sz="2400" spc="-1" strike="noStrike">
                <a:latin typeface="Arial"/>
              </a:rPr>
              <a:t>   بصفة عامة، قد يشعر الناجون/الناجيات الذين/اللواتي تعرضوا/تعرضن لاعتداء من قبل شخص من نفس الجنس أو شخص يعرف بأنه من المثليات والمثليين وثنائيي/ثنائيات  الميل الجنسي و متحولي/متحولات الجندر وحاملي/حاملات صفات الجنسين بالخجل أو عدم الأمان بشأن الأفصاح عن ذلك. وقد يشعر/تشعر الناجي/الناجية أنه/إنها يخون/تخون مجتمعه/مجتمعها عند القيام بذلك. فلا تفترض جنس المعتدي حتى يكشف العميل عنه. واختر كلاماً يترك السؤال مفتوحاً ولا تفترض أن المهاجم رجل. وكن على علم بأن الاعتداء قد يكون من قبل شخص غريب أو جريمة قائمة على الكراهية أو التحيز من قبل شخص من الجنس الآخر. فلا تصر على إفصاح الناجي/الناجية عن أي تفاصيل عن المعتدي لا يريد الإفصاح عنها، بما في ذلك الجنس.  </a:t>
            </a:r>
            <a:endParaRPr b="0" lang="en-GB" sz="2400" spc="-1" strike="noStrike">
              <a:latin typeface="Arial"/>
            </a:endParaRPr>
          </a:p>
          <a:p>
            <a:pPr marL="216000" indent="-216000" rtl="1">
              <a:lnSpc>
                <a:spcPct val="100000"/>
              </a:lnSpc>
            </a:pPr>
            <a:endParaRPr b="0" lang="en-GB" sz="2400" spc="-1" strike="noStrike">
              <a:latin typeface="Arial"/>
            </a:endParaRPr>
          </a:p>
          <a:p>
            <a:pPr marL="216000" indent="-216000" algn="r" rtl="1">
              <a:lnSpc>
                <a:spcPct val="100000"/>
              </a:lnSpc>
            </a:pPr>
            <a:r>
              <a:rPr b="1" lang="en-GB" sz="2400" spc="-1" strike="noStrike">
                <a:latin typeface="Arial"/>
              </a:rPr>
              <a:t>استخدم اللغة بعناية.  </a:t>
            </a:r>
            <a:r>
              <a:rPr b="0" lang="en-GB" sz="2400" spc="-1" strike="noStrike">
                <a:latin typeface="Arial"/>
              </a:rPr>
              <a:t>يمكن أن يساعد استخدام الكلمات الصحيحة في بناء علاقة تقوم على الثقة؛ ويمكن أن تجعل الكلمات الخاطئة الوضع السيئ أسوأ من خلال وضع عوائق جديدة أمام تقديم الرعاية. فاحرص على أخذ تلميحات من الشخص. وإذا لم تكن متأكداً من الضمائر التي يمكن استخدامها (مع الناجين/الناجيات أو شركائهم/شركائهن)، فيمكنك أن تسأل الشخص عن تفضيله.   </a:t>
            </a:r>
            <a:endParaRPr b="0" lang="en-GB" sz="2400" spc="-1" strike="noStrike">
              <a:latin typeface="Arial"/>
            </a:endParaRPr>
          </a:p>
          <a:p>
            <a:pPr marL="216000" indent="-216000" algn="r" rtl="1">
              <a:lnSpc>
                <a:spcPct val="100000"/>
              </a:lnSpc>
            </a:pPr>
            <a:r>
              <a:rPr b="0" lang="en-GB" sz="2400" spc="-1" strike="noStrike">
                <a:latin typeface="Arial"/>
              </a:rPr>
              <a:t>وتشمل الاقتراحات: </a:t>
            </a:r>
            <a:endParaRPr b="0" lang="en-GB" sz="2400" spc="-1" strike="noStrike">
              <a:latin typeface="Arial"/>
            </a:endParaRPr>
          </a:p>
          <a:p>
            <a:pPr marL="216000" indent="-216000" algn="r" rtl="1">
              <a:lnSpc>
                <a:spcPct val="100000"/>
              </a:lnSpc>
            </a:pPr>
            <a:r>
              <a:rPr b="0" lang="en-GB" sz="2000" spc="-1" strike="noStrike">
                <a:latin typeface="Arial"/>
              </a:rPr>
              <a:t>تجنب افتراض أن الشخص لديه/لديها شريك جنس أو زوج من الجنس المقابل. على سبيل المثال، بدلاً من قول: "هل لديكِ رفيق أو زوج؟" اسأل:</a:t>
            </a:r>
            <a:br/>
            <a:r>
              <a:rPr b="0" lang="en-GB" sz="2000" spc="-1" strike="noStrike">
                <a:latin typeface="Arial"/>
              </a:rPr>
              <a:t> "هل أنت في علاقة؟" </a:t>
            </a:r>
            <a:endParaRPr b="0" lang="en-GB" sz="2000" spc="-1" strike="noStrike">
              <a:latin typeface="Arial"/>
            </a:endParaRPr>
          </a:p>
          <a:p>
            <a:pPr marL="216000" indent="-216000" algn="r" rtl="1">
              <a:lnSpc>
                <a:spcPct val="100000"/>
              </a:lnSpc>
            </a:pPr>
            <a:r>
              <a:rPr b="0" lang="en-GB" sz="2000" spc="-1" strike="noStrike">
                <a:latin typeface="Arial"/>
              </a:rPr>
              <a:t>استخدم المصطلحات التي يستخدمها الأشخاص لوصف أنفسهم وشركائهم.  على سبيل المثال، إذا كان شخص ما يطلق على نفسه "مثلي"، فلا تستخدم مصطلح "متشابه الجنس". وإذا كانت امرأة ما تشير إلى "زوجتها"، فقل "زوجتك" عند الإشارة إليها؛ ولا تقل "صديقتك". </a:t>
            </a:r>
            <a:endParaRPr b="0" lang="en-GB" sz="2000" spc="-1" strike="noStrike">
              <a:latin typeface="Arial"/>
            </a:endParaRPr>
          </a:p>
          <a:p>
            <a:pPr marL="216000" indent="-216000" algn="r" rtl="1">
              <a:lnSpc>
                <a:spcPct val="100000"/>
              </a:lnSpc>
            </a:pPr>
            <a:r>
              <a:rPr b="0" lang="en-GB" sz="2000" spc="-1" strike="noStrike">
                <a:latin typeface="Arial"/>
              </a:rPr>
              <a:t>ومن المهم أيضاً استخدام الضمائر الصحيحة إذا كنت سوف تتحدث عن الشخص (على سبيل المثال، إذا كنت تقوم بإحالة عبر الهاتف أو بشكل شخصي.  على سبيل المثال، معظم  متحولي الجندر من النساء يريدون منك أن تقول "هي" أو "لها" عندما نتحدث عنها. </a:t>
            </a:r>
            <a:endParaRPr b="0" lang="en-GB" sz="2000" spc="-1" strike="noStrike">
              <a:latin typeface="Arial"/>
            </a:endParaRPr>
          </a:p>
          <a:p>
            <a:pPr marL="216000" indent="-216000" rtl="1">
              <a:lnSpc>
                <a:spcPct val="100000"/>
              </a:lnSpc>
            </a:pPr>
            <a:endParaRPr b="0" lang="en-GB" sz="2000" spc="-1" strike="noStrike">
              <a:latin typeface="Arial"/>
            </a:endParaRPr>
          </a:p>
          <a:p>
            <a:pPr marL="128160" algn="r" rtl="1">
              <a:lnSpc>
                <a:spcPct val="100000"/>
              </a:lnSpc>
            </a:pPr>
            <a:r>
              <a:rPr b="1" lang="en-GB" sz="1200" spc="-1" strike="noStrike">
                <a:latin typeface="Arial"/>
              </a:rPr>
              <a:t>لا تطرح أسئلة غير ضرورية.  </a:t>
            </a:r>
            <a:r>
              <a:rPr b="0" lang="en-GB" sz="1200" spc="-1" strike="noStrike">
                <a:latin typeface="Arial"/>
              </a:rPr>
              <a:t>قبل طرح أي أسئلة شخصية، أولاً اسأل نفسك: "هل سؤالي ضروري لرعاية الشخص، أم أنني أطرحه من أجل فضولي؟" فإذا كان من أجل فضولك، فإن طرحه ليس مناسباً. فكر بدلاً من ذلك في: "ما الذي أعرفه؟ ما الذي أحتاج إلى معرفته؟ كيف يمكنني أن أسأل عن المعلومات التي أحتاج إلى معرفتها بطريقة دقيقة؟ " يجب ألا يقوم الناجي/الناجية بتثقيفك حول قضايا المثليات والمثليين وثنائيي/ثنائيات  الميل الجنسي و متحولي/متحولات الجندر وحاملي/حاملات صفات الجنسين. </a:t>
            </a:r>
            <a:endParaRPr b="0" lang="en-GB" sz="1200" spc="-1" strike="noStrike">
              <a:latin typeface="Arial"/>
            </a:endParaRPr>
          </a:p>
          <a:p>
            <a:pPr marL="128160" rtl="1">
              <a:lnSpc>
                <a:spcPct val="100000"/>
              </a:lnSpc>
            </a:pPr>
            <a:endParaRPr b="0" lang="en-GB" sz="1200" spc="-1" strike="noStrike">
              <a:latin typeface="Arial"/>
            </a:endParaRPr>
          </a:p>
          <a:p>
            <a:pPr marL="128160" rtl="1">
              <a:lnSpc>
                <a:spcPct val="100000"/>
              </a:lnSpc>
            </a:pPr>
            <a:endParaRPr b="0" lang="en-GB" sz="1200" spc="-1" strike="noStrike">
              <a:latin typeface="Arial"/>
            </a:endParaRPr>
          </a:p>
          <a:p>
            <a:pPr marL="128160" rtl="1">
              <a:lnSpc>
                <a:spcPct val="100000"/>
              </a:lnSpc>
            </a:pPr>
            <a:endParaRPr b="0" lang="en-GB" sz="1200" spc="-1" strike="noStrike">
              <a:latin typeface="Arial"/>
            </a:endParaRPr>
          </a:p>
        </p:txBody>
      </p:sp>
      <p:sp>
        <p:nvSpPr>
          <p:cNvPr id="274" name="TextShape 2"/>
          <p:cNvSpPr txBox="1"/>
          <p:nvPr/>
        </p:nvSpPr>
        <p:spPr>
          <a:xfrm>
            <a:off x="3884760" y="8685360"/>
            <a:ext cx="2971440" cy="458280"/>
          </a:xfrm>
          <a:prstGeom prst="rect">
            <a:avLst/>
          </a:prstGeom>
          <a:noFill/>
          <a:ln>
            <a:noFill/>
          </a:ln>
        </p:spPr>
        <p:txBody>
          <a:bodyPr anchor="b"/>
          <a:p>
            <a:pPr algn="r" rtl="1">
              <a:lnSpc>
                <a:spcPct val="100000"/>
              </a:lnSpc>
            </a:pPr>
            <a:fld id="{CF5C988E-3A55-433C-92B6-2205AC1D09F6}"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5"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1200" spc="-1" strike="noStrike">
                <a:solidFill>
                  <a:srgbClr val="000000"/>
                </a:solidFill>
                <a:latin typeface="Arial"/>
              </a:rPr>
              <a:t>لا "تفصح" عن الناجي/الناجيات للموظفين أو أعضاء فريق الدعم الآخرين، وما إلى ذلك. </a:t>
            </a:r>
            <a:r>
              <a:rPr b="0" lang="en-GB" sz="1200" spc="-1" strike="noStrike">
                <a:solidFill>
                  <a:srgbClr val="000000"/>
                </a:solidFill>
                <a:latin typeface="Arial"/>
              </a:rPr>
              <a:t>الأمر متروك للناجين/للناجيات حتى يقرروا متى يخبرون الآخرين عن ميولهم/ميولهن الجنسية و/أو هويتهم/هويتهن الجندرية، ومن يخبرون. اطلب الإذن قبل الإفصاح إلى شخص آخر من الموظفين، وهو الأمر الذي لا يلزمك إجراؤه إلا إذا كان مرتبطاً برعاية الناجي/الناجية ودعمه/دعمها بشكل واضح.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طمئِن الناجين/الناجيات أن ردود أفعالهم/أفعالهن طبيعية</a:t>
            </a:r>
            <a:r>
              <a:rPr b="0" lang="en-GB" sz="1200" spc="-1" strike="noStrike">
                <a:solidFill>
                  <a:srgbClr val="000000"/>
                </a:solidFill>
                <a:latin typeface="Arial"/>
                <a:ea typeface="Arial"/>
              </a:rPr>
              <a:t>. دعهم يعرفون/يعرفن أن ردودهم/ردودهن ومشاعرهم/مشاعرهن على ما يرام. يشعر العديد من الناجين/الناجيات بالخوف والوحدة، ويتساءلون/يتساءلن عما إذا كانوا /كن طبيعيين/طبيعيات أم لا. فلا تظهر رد فعل يعبر عن المفاجأة أو الصدمة عندما تسمع أن المعتدي من نفس الجنس. بدلاً من ذلك، وفر الاطمئنان المستمر للناجي/للناجية بأنك سوف تدعمه/تدعمها وأنك قادر على سماع قصته/قصتها.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  كما هو الحال مع جميع الناجين/الناجيات من العنف المني على النوع الاجتماعي، فإن دعمكم قد يوفر الملاذ الآمن الوحيد الذي يمكن أن يبدأ فيه هذا الشخص في التعافي. دعهم يأخذوا زمام المبادرة؛ لا تضغط للحصول على تفاصيل إذا كانوا يبدون مترددين أو غير راغبين في الإفصاح عنها. واعرض تقديم الدعم، وإذا حدث الاعتداء داخل علاقة شريك، فناقش وضع خطة للسلامة. وإذا كان ذلك مناسباً ومتاحاً في سياقك، فساعد الناجين/الناجيات على تحديد الخدمات المصممة للمثليات والمثليين وثنائيي/ثنائيات  الميل الجنسي و متحولي/متحولات الجندر وحاملي/حاملات صفات الجنسينأو المحببة لهم. وإذا حدث الاعتداء في سياق جريمة كراهية أو تحيز، فساعدهم على الحصول على الحماية أو إعلان ما إذا كانوا مهتمين بذلك أم لا، ولكن لا تجبرهم على القيام بذلك.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ولا تصدر أحكاماً حول كلام الناجي/الناجية أو حول رد فعله/فعلها. فقد أخذ،أخذت الناجي/الناجية أفضل القرارات الممكنة، وذلك بالنظر إلى ظروف وضعه/وضعها. ولا تشارك أبداً ما كنت ستفعله في نفس الوضع أو رأيك حول الخيارات الأفضل أو كيف أنه/أنها "يمكن أن تمنع ذلك". فهذا ليس مفيداً أو داعماً.  </a:t>
            </a:r>
            <a:endParaRPr b="0" lang="en-GB" sz="1200" spc="-1" strike="noStrike">
              <a:latin typeface="Arial"/>
            </a:endParaRPr>
          </a:p>
          <a:p>
            <a:pPr marL="216000" indent="-216000" rtl="1">
              <a:lnSpc>
                <a:spcPct val="100000"/>
              </a:lnSpc>
            </a:pPr>
            <a:endParaRPr b="0" lang="en-GB" sz="1200" spc="-1" strike="noStrike">
              <a:latin typeface="Arial"/>
            </a:endParaRPr>
          </a:p>
        </p:txBody>
      </p:sp>
      <p:sp>
        <p:nvSpPr>
          <p:cNvPr id="276" name="TextShape 2"/>
          <p:cNvSpPr txBox="1"/>
          <p:nvPr/>
        </p:nvSpPr>
        <p:spPr>
          <a:xfrm>
            <a:off x="3884760" y="8685360"/>
            <a:ext cx="2971440" cy="458280"/>
          </a:xfrm>
          <a:prstGeom prst="rect">
            <a:avLst/>
          </a:prstGeom>
          <a:noFill/>
          <a:ln>
            <a:noFill/>
          </a:ln>
        </p:spPr>
        <p:txBody>
          <a:bodyPr anchor="b"/>
          <a:p>
            <a:pPr algn="r" rtl="1">
              <a:lnSpc>
                <a:spcPct val="100000"/>
              </a:lnSpc>
            </a:pPr>
            <a:fld id="{32D82ECD-F8FA-4620-A992-72CB6362E0FA}"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7"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1200" spc="-1" strike="noStrike">
                <a:solidFill>
                  <a:srgbClr val="000000"/>
                </a:solidFill>
                <a:latin typeface="Arial"/>
              </a:rPr>
              <a:t>وسوف تكون السلامة أحد الاعتبارات الرئيسية للناجين/الناجيات من المثليات والمثليين وثنائيي/ثنائيات  الميل الجنسي و متحولي/متحولات الجندر وحاملي/حاملات صفات الجنسين، وخصوصاً في سياقات القوانين التي تجرم المثلية الجنسية وعدم التوافق بين الجنسين. وحتى في البلدان التي لا يتم فيها تصنيف الأشخاص الذين يعرفون بأنهم من المثليات والمثليين وثنائيي/ثنائيات  الميل الجنسي و متحولي/متحولات الجندر وحاملي/حاملات صفات الجنسين على أنهم غير شرعيين، قد تجعل المعايير الاجتماعية السلبية معرفة وضع الشخص في المجتمع أمراً خطيراً.   وبالإضافة إلى المبادئ التوجيهية لتقييم السلامة والتخطيط لها التي تقدم توجيهات حول إدارة حالة العنف المني على النوع الاجتماعي، فسوف تحتاج إلى مراعاة ما يلي عند التخطيط للسلامة مع الناجين/الناجيات من المثليات والمثليين وثنائيي/ثنائيات  الميل الجنسي و متحولي/متحولات الجندر وحاملي/حاملات صفات الجنسين.</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 </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وفي العديد من السياقات، لا يحتمل أن يحصل الأشخاص المثليات والمثليين وثنائيي/ثنائيات  الميل الجنسي و متحولي/متحولات الجندر وحاملي/حاملات صفات الجنسينعلى دعم إيجابي من الشرطة وغيرها من خدمات الحماية بسبب كراهية المثلية الجنسية/مثنائية الميل الجنسي/التحول الجندري، وفي حالة جرائم الكراهية/التحيز، وقد تكون هذه الجهات الفاعلة هم الجناة.   تأكد من أنك قد استكشفت بشكل موسع مع الناجين/الناجيات تجاربهم الحالية والسابقة مع الشرطة والسلطات الأخرى فضلاً عن مخاطر السلامة قبل أن تدرجها أنت والناجون/الناجيات في خطة السلامة.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وبسبب الوصمة التي ينطوي عليها تعريف الشخص بأنه من المثليات والمثليين وثنائيي/ثنائيات  الميل الجنسي و متحولي/متحولات الجندر وحاملي/حاملات صفات الجنسين، فقد لا يكون لدى الشخص شبكة دعم ويكون معزولاً بالفعل.  وقد يجعل ذلك من الصعب على الشخص أن يفكر في أشخاص يمكن أن يثق بهم ويلجأ إليهم من أجل السلامة.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وقد يكون الأشخاص الذين يعرفون بأنهم من المثليات والمثليين وثنائيي/ثنائيات  الميل الجنسي و متحولي/متحولات الجندر وحاملي/حاملات صفات الجنسين معرضين بدرجة كبيرة لخطر الانتحار، وخصوصاً إذا كانوا منبوذين من الأسرة والمجتمع ومعزولين.  وهذا لا يعني أنك يجب أن تفترض أن الناجين/الناجيات من  المثليات والمثليين وثنائيي/ثنائيات  الميل الجنسي و متحولي/متحولات الجندر وحاملي/حاملات صفات الجنسينلديهم أفكار انتحارية، ومع ذلك يجب أن تبحث بعناية عن أي علامات تحذيرية، وكما هو الحال تماماً مع أي ناجٍ/ناجية، يجب أخذ تعبيرات الأفكار الانتحارية على محمل الجد.  </a:t>
            </a:r>
            <a:endParaRPr b="0" lang="en-GB" sz="1200" spc="-1" strike="noStrike">
              <a:latin typeface="Arial"/>
            </a:endParaRPr>
          </a:p>
          <a:p>
            <a:pPr marL="216000" indent="-216000" rtl="1">
              <a:lnSpc>
                <a:spcPct val="100000"/>
              </a:lnSpc>
            </a:pPr>
            <a:endParaRPr b="0" lang="en-GB" sz="1200" spc="-1" strike="noStrike">
              <a:latin typeface="Arial"/>
            </a:endParaRPr>
          </a:p>
          <a:p>
            <a:pPr marL="216000" indent="-216000" algn="r" rtl="1">
              <a:lnSpc>
                <a:spcPct val="100000"/>
              </a:lnSpc>
            </a:pPr>
            <a:r>
              <a:rPr b="0" lang="en-GB" sz="1200" spc="-1" strike="noStrike">
                <a:solidFill>
                  <a:srgbClr val="000000"/>
                </a:solidFill>
                <a:latin typeface="Arial"/>
                <a:ea typeface="Arial"/>
              </a:rPr>
              <a:t>ومن المهم أيضاً أن نتذكر أن سلامة الأماكن النسائية مهمة أيضاً. وقد يعني العمل مع متحولات الجندر من النساء إدخال شخص يعرف بأنه امرأة ولكنه يشبه الرجال للآخرين من حوله إلى مركز خاص بالنساء. وإذا لزم الأمر، فاعمل مع مشرفك لإدارة هذه الديناميكية وإيجاد وسيلة لتقديم الخدمات لا تعرض سلامة المكان المخصص للنساء فقط للخطر. </a:t>
            </a:r>
            <a:endParaRPr b="0" lang="en-GB" sz="1200" spc="-1" strike="noStrike">
              <a:latin typeface="Arial"/>
            </a:endParaRPr>
          </a:p>
          <a:p>
            <a:pPr marL="216000" indent="-216000" rtl="1">
              <a:lnSpc>
                <a:spcPct val="100000"/>
              </a:lnSpc>
            </a:pPr>
            <a:endParaRPr b="0" lang="en-GB" sz="1200" spc="-1" strike="noStrike">
              <a:latin typeface="Arial"/>
            </a:endParaRPr>
          </a:p>
        </p:txBody>
      </p:sp>
      <p:sp>
        <p:nvSpPr>
          <p:cNvPr id="278" name="TextShape 2"/>
          <p:cNvSpPr txBox="1"/>
          <p:nvPr/>
        </p:nvSpPr>
        <p:spPr>
          <a:xfrm>
            <a:off x="3884760" y="8685360"/>
            <a:ext cx="2971440" cy="458280"/>
          </a:xfrm>
          <a:prstGeom prst="rect">
            <a:avLst/>
          </a:prstGeom>
          <a:noFill/>
          <a:ln>
            <a:noFill/>
          </a:ln>
        </p:spPr>
        <p:txBody>
          <a:bodyPr anchor="b"/>
          <a:p>
            <a:pPr algn="r" rtl="1">
              <a:lnSpc>
                <a:spcPct val="100000"/>
              </a:lnSpc>
            </a:pPr>
            <a:fld id="{0B937CCE-FB02-48C5-9829-C99EE9AEBC11}"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9" name="PlaceHolder 1"/>
          <p:cNvSpPr>
            <a:spLocks noGrp="1"/>
          </p:cNvSpPr>
          <p:nvPr>
            <p:ph type="body"/>
          </p:nvPr>
        </p:nvSpPr>
        <p:spPr>
          <a:xfrm>
            <a:off x="685800" y="4400640"/>
            <a:ext cx="5486040" cy="3600000"/>
          </a:xfrm>
          <a:prstGeom prst="rect">
            <a:avLst/>
          </a:prstGeom>
        </p:spPr>
        <p:txBody>
          <a:bodyPr>
            <a:normAutofit/>
          </a:bodyPr>
          <a:p>
            <a:pPr marL="216000" indent="-216000" algn="r" rtl="1">
              <a:lnSpc>
                <a:spcPct val="100000"/>
              </a:lnSpc>
            </a:pPr>
            <a:r>
              <a:rPr b="1" lang="en-GB" sz="2000" spc="-1" strike="noStrike">
                <a:latin typeface="Arial"/>
              </a:rPr>
              <a:t>**قسم المجموعة إلى مجموعات صغيرة مكونة من </a:t>
            </a:r>
            <a:r>
              <a:rPr b="1" lang="en-GB" sz="2000" spc="-1" strike="noStrike">
                <a:latin typeface="Arial"/>
              </a:rPr>
              <a:t>3</a:t>
            </a:r>
            <a:r>
              <a:rPr b="1" lang="en-GB" sz="2000" spc="-1" strike="noStrike">
                <a:latin typeface="Arial"/>
              </a:rPr>
              <a:t> أو </a:t>
            </a:r>
            <a:r>
              <a:rPr b="1" lang="en-GB" sz="2000" spc="-1" strike="noStrike">
                <a:latin typeface="Arial"/>
              </a:rPr>
              <a:t>4</a:t>
            </a:r>
            <a:r>
              <a:rPr b="1" lang="en-GB" sz="2000" spc="-1" strike="noStrike">
                <a:latin typeface="Arial"/>
              </a:rPr>
              <a:t>.</a:t>
            </a:r>
            <a:endParaRPr b="0" lang="en-GB" sz="2000" spc="-1" strike="noStrike">
              <a:latin typeface="Arial"/>
            </a:endParaRPr>
          </a:p>
          <a:p>
            <a:pPr marL="216000" indent="-216000" rtl="1">
              <a:lnSpc>
                <a:spcPct val="100000"/>
              </a:lnSpc>
            </a:pPr>
            <a:endParaRPr b="0" lang="en-GB" sz="2000" spc="-1" strike="noStrike">
              <a:latin typeface="Arial"/>
            </a:endParaRPr>
          </a:p>
          <a:p>
            <a:pPr algn="r" rtl="1">
              <a:lnSpc>
                <a:spcPct val="100000"/>
              </a:lnSpc>
            </a:pPr>
            <a:r>
              <a:rPr b="1" lang="en-GB" sz="2000" spc="-1" strike="noStrike">
                <a:latin typeface="Arial"/>
              </a:rPr>
              <a:t>قم بتوزيع النشرة </a:t>
            </a:r>
            <a:r>
              <a:rPr b="1" lang="en-GB" sz="2000" spc="-1" strike="noStrike">
                <a:latin typeface="Arial"/>
              </a:rPr>
              <a:t>17</a:t>
            </a:r>
            <a:r>
              <a:rPr b="1" lang="en-GB" sz="2000" spc="-1" strike="noStrike">
                <a:latin typeface="Arial"/>
              </a:rPr>
              <a:t>أ.</a:t>
            </a:r>
            <a:r>
              <a:rPr b="1" lang="en-GB" sz="2000" spc="-1" strike="noStrike">
                <a:latin typeface="Arial"/>
              </a:rPr>
              <a:t>1</a:t>
            </a:r>
            <a:r>
              <a:rPr b="1" lang="en-GB" sz="2000" spc="-1" strike="noStrike">
                <a:latin typeface="Arial"/>
              </a:rPr>
              <a:t> التي تحتوي على دراستي حالة حول الناجين/الناجيات من المثليات والمثليين وثنائيي/ثنائيات  الميل الجنسي و متحولي/متحولات الجندر وحاملي/حاملات صفات الجنسين.  تذكر أن دراسات الحالة قد تحتاج إلى أن يتم تكييفها لكي تكون مناسبة للسياق الخاص بك.   </a:t>
            </a:r>
            <a:endParaRPr b="0" lang="en-GB" sz="2000" spc="-1" strike="noStrike">
              <a:latin typeface="Arial"/>
            </a:endParaRPr>
          </a:p>
          <a:p>
            <a:pPr rtl="1">
              <a:lnSpc>
                <a:spcPct val="100000"/>
              </a:lnSpc>
            </a:pPr>
            <a:endParaRPr b="0" lang="en-GB" sz="2000" spc="-1" strike="noStrike">
              <a:latin typeface="Arial"/>
            </a:endParaRPr>
          </a:p>
          <a:p>
            <a:pPr algn="r" rtl="1">
              <a:lnSpc>
                <a:spcPct val="100000"/>
              </a:lnSpc>
            </a:pPr>
            <a:r>
              <a:rPr b="1" lang="en-GB" sz="2000" spc="-1" strike="noStrike">
                <a:latin typeface="Arial"/>
              </a:rPr>
              <a:t>خصص نصف المجموعات الصغيرة لدراسة الحالة </a:t>
            </a:r>
            <a:r>
              <a:rPr b="1" lang="en-GB" sz="2000" spc="-1" strike="noStrike">
                <a:latin typeface="Arial"/>
              </a:rPr>
              <a:t>1</a:t>
            </a:r>
            <a:r>
              <a:rPr b="1" lang="en-GB" sz="2000" spc="-1" strike="noStrike">
                <a:latin typeface="Arial"/>
              </a:rPr>
              <a:t> ونصف المجموعات الصغيرة لدراسة الحالة </a:t>
            </a:r>
            <a:r>
              <a:rPr b="1" lang="en-GB" sz="2000" spc="-1" strike="noStrike">
                <a:latin typeface="Arial"/>
              </a:rPr>
              <a:t>2</a:t>
            </a:r>
            <a:r>
              <a:rPr b="1" lang="en-GB" sz="2000" spc="-1" strike="noStrike">
                <a:latin typeface="Arial"/>
              </a:rPr>
              <a:t>.  اطلب منهم قراءة دراسة الحالة ومناقشة الأسئلة.  بعد </a:t>
            </a:r>
            <a:r>
              <a:rPr b="1" lang="en-GB" sz="2000" spc="-1" strike="noStrike">
                <a:latin typeface="Arial"/>
              </a:rPr>
              <a:t>5</a:t>
            </a:r>
            <a:r>
              <a:rPr b="1" lang="en-GB" sz="2000" spc="-1" strike="noStrike">
                <a:latin typeface="Arial"/>
              </a:rPr>
              <a:t>-</a:t>
            </a:r>
            <a:r>
              <a:rPr b="1" lang="en-GB" sz="2000" spc="-1" strike="noStrike">
                <a:latin typeface="Arial"/>
              </a:rPr>
              <a:t>10</a:t>
            </a:r>
            <a:r>
              <a:rPr b="1" lang="en-GB" sz="2000" spc="-1" strike="noStrike">
                <a:latin typeface="Arial"/>
              </a:rPr>
              <a:t> دقائق أعِد المجموعة مرة أخرى معاً واطلب من المجموعات التي ناقشت دراسة الحالة </a:t>
            </a:r>
            <a:r>
              <a:rPr b="1" lang="en-GB" sz="2000" spc="-1" strike="noStrike">
                <a:latin typeface="Arial"/>
              </a:rPr>
              <a:t>1</a:t>
            </a:r>
            <a:r>
              <a:rPr b="1" lang="en-GB" sz="2000" spc="-1" strike="noStrike">
                <a:latin typeface="Arial"/>
              </a:rPr>
              <a:t> تبادل النقاط الرئيسية من مناقشاتهم.  اسمح للمشاركين الذين لم يقوموا بدراسة الحالة </a:t>
            </a:r>
            <a:r>
              <a:rPr b="1" lang="en-GB" sz="2000" spc="-1" strike="noStrike">
                <a:latin typeface="Arial"/>
              </a:rPr>
              <a:t>1</a:t>
            </a:r>
            <a:r>
              <a:rPr b="1" lang="en-GB" sz="2000" spc="-1" strike="noStrike">
                <a:latin typeface="Arial"/>
              </a:rPr>
              <a:t> إضافة أفكار وتعقيبات وما إلى ذلك، وقم بإجراء نفس العملية لدراسة الحالة </a:t>
            </a:r>
            <a:r>
              <a:rPr b="1" lang="en-GB" sz="2000" spc="-1" strike="noStrike">
                <a:latin typeface="Arial"/>
              </a:rPr>
              <a:t>2</a:t>
            </a:r>
            <a:r>
              <a:rPr b="1" lang="en-GB" sz="2000" spc="-1" strike="noStrike">
                <a:latin typeface="Arial"/>
              </a:rPr>
              <a:t>. **</a:t>
            </a:r>
            <a:endParaRPr b="0" lang="en-GB" sz="2000" spc="-1" strike="noStrike">
              <a:latin typeface="Arial"/>
            </a:endParaRPr>
          </a:p>
          <a:p>
            <a:pPr rtl="1">
              <a:lnSpc>
                <a:spcPct val="100000"/>
              </a:lnSpc>
            </a:pPr>
            <a:endParaRPr b="0" lang="en-GB" sz="2000" spc="-1" strike="noStrike">
              <a:latin typeface="Arial"/>
            </a:endParaRPr>
          </a:p>
        </p:txBody>
      </p:sp>
      <p:sp>
        <p:nvSpPr>
          <p:cNvPr id="280" name="TextShape 2"/>
          <p:cNvSpPr txBox="1"/>
          <p:nvPr/>
        </p:nvSpPr>
        <p:spPr>
          <a:xfrm>
            <a:off x="3884760" y="8685360"/>
            <a:ext cx="2971440" cy="458280"/>
          </a:xfrm>
          <a:prstGeom prst="rect">
            <a:avLst/>
          </a:prstGeom>
          <a:noFill/>
          <a:ln>
            <a:noFill/>
          </a:ln>
        </p:spPr>
        <p:txBody>
          <a:bodyPr anchor="b"/>
          <a:p>
            <a:pPr algn="r" rtl="1">
              <a:lnSpc>
                <a:spcPct val="100000"/>
              </a:lnSpc>
            </a:pPr>
            <a:fld id="{F77682B9-46DB-42D2-BC34-77B7D0A51F2F}"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1"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2000" spc="-1" strike="noStrike">
                <a:latin typeface="Arial"/>
              </a:rPr>
              <a:t>**مراجعة الرسائل الرئيسية من الجلسة.**</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نشكركم جميعاً على وقتكم واهتمامكم ومشاركتكم. قبل أن ننتهي، أود إتاحة المجال لأية أسئلة أو مخاوف أو أفكار قد تكون لديكم.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*أسئلة تحفيزية، حسب الحاجة:</a:t>
            </a:r>
            <a:r>
              <a:rPr b="1" lang="en-GB" sz="2000" spc="-1" strike="noStrike">
                <a:latin typeface="Arial"/>
              </a:rPr>
              <a:t>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algn="r" rtl="1">
              <a:lnSpc>
                <a:spcPct val="100000"/>
              </a:lnSpc>
            </a:pPr>
            <a:r>
              <a:rPr b="0" lang="en-GB" sz="2000" spc="-1" strike="noStrike">
                <a:latin typeface="Arial"/>
              </a:rPr>
              <a:t>- كيف وجدت هذه الجلسة؟ </a:t>
            </a:r>
            <a:endParaRPr b="0" lang="en-GB" sz="2000" spc="-1" strike="noStrike">
              <a:latin typeface="Arial"/>
            </a:endParaRPr>
          </a:p>
          <a:p>
            <a:pPr marL="171360" indent="-171000" algn="r" rtl="1">
              <a:lnSpc>
                <a:spcPct val="100000"/>
              </a:lnSpc>
              <a:buClr>
                <a:srgbClr val="000000"/>
              </a:buClr>
              <a:buFont typeface="StarSymbol"/>
              <a:buChar char="-"/>
            </a:pPr>
            <a:r>
              <a:rPr b="0" lang="en-GB" sz="2000" spc="-1" strike="noStrike">
                <a:latin typeface="Arial"/>
              </a:rPr>
              <a:t>ما الذي كان سهلاً؟ ما الذي كان صعباً؟ </a:t>
            </a:r>
            <a:endParaRPr b="0" lang="en-GB" sz="2000" spc="-1" strike="noStrike">
              <a:latin typeface="Arial"/>
            </a:endParaRPr>
          </a:p>
          <a:p>
            <a:pPr marL="171360" indent="-171000" algn="r" rtl="1">
              <a:lnSpc>
                <a:spcPct val="100000"/>
              </a:lnSpc>
              <a:buClr>
                <a:srgbClr val="000000"/>
              </a:buClr>
              <a:buFont typeface="StarSymbol"/>
              <a:buChar char="-"/>
            </a:pPr>
            <a:r>
              <a:rPr b="0" lang="en-GB" sz="2000" spc="-1" strike="noStrike">
                <a:latin typeface="Arial"/>
              </a:rPr>
              <a:t>ما الذي ترغب في مواصلة التفكير بشأنه لاحقاً؟</a:t>
            </a:r>
            <a:endParaRPr b="0" lang="en-GB" sz="2000" spc="-1" strike="noStrike">
              <a:latin typeface="Arial"/>
            </a:endParaRPr>
          </a:p>
          <a:p>
            <a:pPr rtl="1">
              <a:lnSpc>
                <a:spcPct val="100000"/>
              </a:lnSpc>
            </a:pPr>
            <a:endParaRPr b="0" lang="en-GB" sz="2000" spc="-1" strike="noStrike">
              <a:latin typeface="Arial"/>
            </a:endParaRPr>
          </a:p>
        </p:txBody>
      </p:sp>
      <p:sp>
        <p:nvSpPr>
          <p:cNvPr id="282" name="TextShape 2"/>
          <p:cNvSpPr txBox="1"/>
          <p:nvPr/>
        </p:nvSpPr>
        <p:spPr>
          <a:xfrm>
            <a:off x="3884760" y="8685360"/>
            <a:ext cx="2971440" cy="458280"/>
          </a:xfrm>
          <a:prstGeom prst="rect">
            <a:avLst/>
          </a:prstGeom>
          <a:noFill/>
          <a:ln>
            <a:noFill/>
          </a:ln>
        </p:spPr>
        <p:txBody>
          <a:bodyPr anchor="b"/>
          <a:p>
            <a:pPr algn="r" rtl="1">
              <a:lnSpc>
                <a:spcPct val="100000"/>
              </a:lnSpc>
            </a:pPr>
            <a:fld id="{D89E3109-50FF-48ED-BBD2-9983A2683DB3}" type="slidenum">
              <a:rPr b="0" lang="en-GB" sz="1200" spc="-1" strike="noStrike">
                <a:solidFill>
                  <a:srgbClr val="000000"/>
                </a:solidFill>
                <a:latin typeface="Times New Roman"/>
              </a:rPr>
              <a:t>&lt;number&gt;</a:t>
            </a:fld>
            <a:endParaRPr b="0" lang="en-GB"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1200" spc="-1" strike="noStrike">
                <a:solidFill>
                  <a:srgbClr val="000000"/>
                </a:solidFill>
                <a:latin typeface="Arial"/>
              </a:rPr>
              <a:t>نظرة عامة - الوحدة </a:t>
            </a:r>
            <a:r>
              <a:rPr b="1" lang="en-GB" sz="1200" spc="-1" strike="noStrike">
                <a:solidFill>
                  <a:srgbClr val="000000"/>
                </a:solidFill>
                <a:latin typeface="Arial"/>
              </a:rPr>
              <a:t>17</a:t>
            </a:r>
            <a:r>
              <a:rPr b="1" lang="en-GB" sz="1200" spc="-1" strike="noStrike">
                <a:solidFill>
                  <a:srgbClr val="000000"/>
                </a:solidFill>
                <a:latin typeface="Arial"/>
              </a:rPr>
              <a:t>أ: إدارة حالة العنف المبني على النوع الاجتماعي مع الناجين/الناجيات  من </a:t>
            </a:r>
            <a:r>
              <a:rPr b="1" lang="en-GB" sz="1200" spc="-1" strike="noStrike">
                <a:solidFill>
                  <a:srgbClr val="000000"/>
                </a:solidFill>
                <a:latin typeface="Arial"/>
              </a:rPr>
              <a:t>LGBTI</a:t>
            </a:r>
            <a:r>
              <a:rPr b="1" lang="en-GB" sz="1200" spc="-1" strike="noStrike">
                <a:solidFill>
                  <a:srgbClr val="000000"/>
                </a:solidFill>
                <a:latin typeface="Arial"/>
              </a:rPr>
              <a:t>  </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rPr>
              <a:t>أهداف التعلم</a:t>
            </a:r>
            <a:endParaRPr b="0" lang="en-GB" sz="1200" spc="-1" strike="noStrike">
              <a:latin typeface="Arial"/>
            </a:endParaRPr>
          </a:p>
          <a:p>
            <a:pPr marL="216000" indent="-216000" rtl="1">
              <a:lnSpc>
                <a:spcPct val="100000"/>
              </a:lnSpc>
            </a:pP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ea typeface="Arial"/>
              </a:rPr>
              <a:t>فهم المصطلحات والتعريفات المختلفة التي تتعلق بهويةالمثليات والمثليين وثنائيي/ثنائيات  الميل الجنسي و متحولي/متحولات الجندر وحاملي/حاملات صفات الجنسين  </a:t>
            </a: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ea typeface="Arial"/>
              </a:rPr>
              <a:t>تحديد العوائق المختلفة أمام رعاية الناجين/الناجيات من المثليات والمثليين وثنائيي/ثنائيات  الميل الجنسي و متحولي/متحولات الجندر وحاملي/حاملات صفات الجنسين </a:t>
            </a: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ea typeface="Arial"/>
              </a:rPr>
              <a:t>تقديم الخدمات بطريقة آمنة وداعمة وسهلة الفهم</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1" lang="en-GB" sz="1200" spc="-1" strike="noStrike">
                <a:solidFill>
                  <a:srgbClr val="000000"/>
                </a:solidFill>
                <a:latin typeface="Arial"/>
                <a:ea typeface="Arial"/>
              </a:rPr>
              <a:t>المدة</a:t>
            </a:r>
            <a:r>
              <a:rPr b="0" lang="en-GB" sz="1200" spc="-1" strike="noStrike">
                <a:solidFill>
                  <a:srgbClr val="000000"/>
                </a:solidFill>
                <a:latin typeface="Arial"/>
                <a:ea typeface="Arial"/>
              </a:rPr>
              <a:t>: ساعة واحدة</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1" lang="en-GB" sz="1200" spc="-1" strike="noStrike">
                <a:solidFill>
                  <a:srgbClr val="000000"/>
                </a:solidFill>
                <a:latin typeface="Arial"/>
                <a:ea typeface="Arial"/>
              </a:rPr>
              <a:t>المواد</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لوحة ورقية وأقلام  تخطيط</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النشرة </a:t>
            </a:r>
            <a:r>
              <a:rPr b="0" lang="en-GB" sz="1200" spc="-1" strike="noStrike">
                <a:solidFill>
                  <a:srgbClr val="000000"/>
                </a:solidFill>
                <a:latin typeface="Arial"/>
                <a:ea typeface="Arial"/>
              </a:rPr>
              <a:t>17</a:t>
            </a:r>
            <a:r>
              <a:rPr b="0" lang="en-GB" sz="1200" spc="-1" strike="noStrike">
                <a:solidFill>
                  <a:srgbClr val="000000"/>
                </a:solidFill>
                <a:latin typeface="Arial"/>
                <a:ea typeface="Arial"/>
              </a:rPr>
              <a:t>أ.</a:t>
            </a:r>
            <a:r>
              <a:rPr b="0" lang="en-GB" sz="1200" spc="-1" strike="noStrike">
                <a:solidFill>
                  <a:srgbClr val="000000"/>
                </a:solidFill>
                <a:latin typeface="Arial"/>
                <a:ea typeface="Arial"/>
              </a:rPr>
              <a:t>1</a:t>
            </a:r>
            <a:r>
              <a:rPr b="0" lang="en-GB" sz="1200" spc="-1" strike="noStrike">
                <a:solidFill>
                  <a:srgbClr val="000000"/>
                </a:solidFill>
                <a:latin typeface="Arial"/>
                <a:ea typeface="Arial"/>
              </a:rPr>
              <a:t> - نشاط استنتاج الخلاصة </a:t>
            </a:r>
            <a:endParaRPr b="0" lang="en-GB" sz="1200" spc="-1" strike="noStrike">
              <a:latin typeface="Arial"/>
            </a:endParaRPr>
          </a:p>
          <a:p>
            <a:pPr algn="r" rtl="1">
              <a:lnSpc>
                <a:spcPct val="100000"/>
              </a:lnSpc>
            </a:pPr>
            <a:r>
              <a:rPr b="0" lang="en-GB" sz="2000" spc="-1" strike="noStrike">
                <a:solidFill>
                  <a:srgbClr val="000000"/>
                </a:solidFill>
                <a:latin typeface="Arial"/>
                <a:ea typeface="Arial"/>
              </a:rPr>
              <a:t> </a:t>
            </a:r>
            <a:r>
              <a:rPr b="0" lang="en-GB" sz="1200" spc="-1" strike="noStrike">
                <a:solidFill>
                  <a:srgbClr val="000000"/>
                </a:solidFill>
                <a:latin typeface="Arial"/>
                <a:ea typeface="Arial"/>
              </a:rPr>
              <a:t> </a:t>
            </a:r>
            <a:endParaRPr b="0" lang="en-GB" sz="1200" spc="-1" strike="noStrike">
              <a:latin typeface="Arial"/>
            </a:endParaRPr>
          </a:p>
          <a:p>
            <a:pPr algn="r" rtl="1">
              <a:lnSpc>
                <a:spcPct val="100000"/>
              </a:lnSpc>
            </a:pPr>
            <a:r>
              <a:rPr b="1" lang="en-GB" sz="1200" spc="-1" strike="noStrike">
                <a:solidFill>
                  <a:srgbClr val="000000"/>
                </a:solidFill>
                <a:latin typeface="Arial"/>
                <a:ea typeface="Arial"/>
              </a:rPr>
              <a:t>التحضير</a:t>
            </a: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ea typeface="Arial"/>
              </a:rPr>
              <a:t>طباعة النشرات</a:t>
            </a: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ea typeface="Arial"/>
              </a:rPr>
              <a:t>مراجعة الشرائح وملاحظات المقدم</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 </a:t>
            </a:r>
            <a:endParaRPr b="0" lang="en-GB" sz="1200" spc="-1" strike="noStrike">
              <a:latin typeface="Arial"/>
            </a:endParaRPr>
          </a:p>
          <a:p>
            <a:pPr algn="r" rtl="1">
              <a:lnSpc>
                <a:spcPct val="100000"/>
              </a:lnSpc>
            </a:pPr>
            <a:r>
              <a:rPr b="1" lang="en-GB" sz="1200" spc="-1" strike="noStrike">
                <a:solidFill>
                  <a:srgbClr val="000000"/>
                </a:solidFill>
                <a:latin typeface="Arial"/>
                <a:ea typeface="Arial"/>
              </a:rPr>
              <a:t>الإطار</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0" lang="en-GB" sz="1200" spc="-1" strike="noStrike">
                <a:solidFill>
                  <a:srgbClr val="000000"/>
                </a:solidFill>
                <a:latin typeface="Arial"/>
                <a:ea typeface="Arial"/>
              </a:rPr>
              <a:t>5</a:t>
            </a:r>
            <a:r>
              <a:rPr b="0" lang="en-GB" sz="1200" spc="-1" strike="noStrike">
                <a:solidFill>
                  <a:srgbClr val="000000"/>
                </a:solidFill>
                <a:latin typeface="Arial"/>
                <a:ea typeface="Arial"/>
              </a:rPr>
              <a:t> دقائق - الأهداف والمقدمة (</a:t>
            </a:r>
            <a:r>
              <a:rPr b="0" lang="en-GB" sz="1200" spc="-1" strike="noStrike">
                <a:solidFill>
                  <a:srgbClr val="000000"/>
                </a:solidFill>
                <a:latin typeface="Arial"/>
                <a:ea typeface="Arial"/>
              </a:rPr>
              <a:t>1</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5</a:t>
            </a:r>
            <a:r>
              <a:rPr b="0" lang="en-GB" sz="1200" spc="-1" strike="noStrike">
                <a:solidFill>
                  <a:srgbClr val="000000"/>
                </a:solidFill>
                <a:latin typeface="Arial"/>
                <a:ea typeface="Arial"/>
              </a:rPr>
              <a:t>)</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10</a:t>
            </a:r>
            <a:r>
              <a:rPr b="0" lang="en-GB" sz="1200" spc="-1" strike="noStrike">
                <a:solidFill>
                  <a:srgbClr val="000000"/>
                </a:solidFill>
                <a:latin typeface="Arial"/>
                <a:ea typeface="Arial"/>
              </a:rPr>
              <a:t> دقائق - نشاط العمل مع الناجين/الناجيات من  </a:t>
            </a:r>
            <a:r>
              <a:rPr b="0" lang="en-GB" sz="1200" spc="-1" strike="noStrike">
                <a:solidFill>
                  <a:srgbClr val="000000"/>
                </a:solidFill>
                <a:latin typeface="Arial"/>
                <a:ea typeface="Arial"/>
              </a:rPr>
              <a:t>LGBTI (6)</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10</a:t>
            </a:r>
            <a:r>
              <a:rPr b="0" lang="en-GB" sz="1200" spc="-1" strike="noStrike">
                <a:solidFill>
                  <a:srgbClr val="000000"/>
                </a:solidFill>
                <a:latin typeface="Arial"/>
                <a:ea typeface="Arial"/>
              </a:rPr>
              <a:t> دقائق - عوائق الرعاية (</a:t>
            </a:r>
            <a:r>
              <a:rPr b="0" lang="en-GB" sz="1200" spc="-1" strike="noStrike">
                <a:solidFill>
                  <a:srgbClr val="000000"/>
                </a:solidFill>
                <a:latin typeface="Arial"/>
                <a:ea typeface="Arial"/>
              </a:rPr>
              <a:t>7</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9</a:t>
            </a:r>
            <a:r>
              <a:rPr b="0" lang="en-GB" sz="1200" spc="-1" strike="noStrike">
                <a:solidFill>
                  <a:srgbClr val="000000"/>
                </a:solidFill>
                <a:latin typeface="Arial"/>
                <a:ea typeface="Arial"/>
              </a:rPr>
              <a:t>)</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15</a:t>
            </a:r>
            <a:r>
              <a:rPr b="0" lang="en-GB" sz="1200" spc="-1" strike="noStrike">
                <a:solidFill>
                  <a:srgbClr val="000000"/>
                </a:solidFill>
                <a:latin typeface="Arial"/>
                <a:ea typeface="Arial"/>
              </a:rPr>
              <a:t> دقيقة - الرعاية والدعم (</a:t>
            </a:r>
            <a:r>
              <a:rPr b="0" lang="en-GB" sz="1200" spc="-1" strike="noStrike">
                <a:solidFill>
                  <a:srgbClr val="000000"/>
                </a:solidFill>
                <a:latin typeface="Arial"/>
                <a:ea typeface="Arial"/>
              </a:rPr>
              <a:t>10</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13</a:t>
            </a:r>
            <a:r>
              <a:rPr b="0" lang="en-GB" sz="1200" spc="-1" strike="noStrike">
                <a:solidFill>
                  <a:srgbClr val="000000"/>
                </a:solidFill>
                <a:latin typeface="Arial"/>
                <a:ea typeface="Arial"/>
              </a:rPr>
              <a:t>)</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20</a:t>
            </a:r>
            <a:r>
              <a:rPr b="0" lang="en-GB" sz="1200" spc="-1" strike="noStrike">
                <a:solidFill>
                  <a:srgbClr val="000000"/>
                </a:solidFill>
                <a:latin typeface="Arial"/>
                <a:ea typeface="Arial"/>
              </a:rPr>
              <a:t> دقيقة - نشاط استنتاج الخلاصة والإنهاء (</a:t>
            </a:r>
            <a:r>
              <a:rPr b="0" lang="en-GB" sz="1200" spc="-1" strike="noStrike">
                <a:solidFill>
                  <a:srgbClr val="000000"/>
                </a:solidFill>
                <a:latin typeface="Arial"/>
                <a:ea typeface="Arial"/>
              </a:rPr>
              <a:t>14</a:t>
            </a:r>
            <a:r>
              <a:rPr b="0" lang="en-GB" sz="1200" spc="-1" strike="noStrike">
                <a:solidFill>
                  <a:srgbClr val="000000"/>
                </a:solidFill>
                <a:latin typeface="Arial"/>
                <a:ea typeface="Arial"/>
              </a:rPr>
              <a:t>-</a:t>
            </a:r>
            <a:r>
              <a:rPr b="0" lang="en-GB" sz="1200" spc="-1" strike="noStrike">
                <a:solidFill>
                  <a:srgbClr val="000000"/>
                </a:solidFill>
                <a:latin typeface="Arial"/>
                <a:ea typeface="Arial"/>
              </a:rPr>
              <a:t>15</a:t>
            </a:r>
            <a:r>
              <a:rPr b="0" lang="en-GB" sz="1200" spc="-1" strike="noStrike">
                <a:solidFill>
                  <a:srgbClr val="000000"/>
                </a:solidFill>
                <a:latin typeface="Arial"/>
                <a:ea typeface="Arial"/>
              </a:rPr>
              <a:t>)</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1" lang="en-GB" sz="1200" spc="-1" strike="noStrike">
                <a:solidFill>
                  <a:srgbClr val="000000"/>
                </a:solidFill>
                <a:latin typeface="Arial"/>
                <a:ea typeface="Arial"/>
              </a:rPr>
              <a:t>الملاحظات الفنية</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1" lang="en-GB" sz="1200" spc="-1" strike="noStrike">
                <a:solidFill>
                  <a:srgbClr val="000000"/>
                </a:solidFill>
                <a:latin typeface="Arial"/>
                <a:ea typeface="Arial"/>
              </a:rPr>
              <a:t>استخدام هذه الوحدة</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0" lang="en-GB" sz="1200" spc="-1" strike="noStrike">
                <a:solidFill>
                  <a:srgbClr val="000000"/>
                </a:solidFill>
                <a:latin typeface="Arial"/>
                <a:ea typeface="Arial"/>
              </a:rPr>
              <a:t>يمكن أن تكون مناقشة قضايا المثليات والمثليين وثنائيي/ثنائيات  الميل الجنسي و متحولي/متحولات الجندر وحاملي/حاملات صفات الجنسين حساسة وصعبة في بعض السياقات. فإذا كنت لا تشعر بالراحة تجاه هذا الموضوع، فربما تحتاج إلى إيجاد موارد أخرى للدعم مثل مُيسِّر مساعد أكثر تخصصاً لتقديم المساعدة. </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وعند المناقشة مع المشاركين حول كيفية تقديم الخدمات للنساء المتحولات جنسياً (أي الأشخاص الذين قد يبدون جسدياً كالرجال ولكن يعرَّف عنهن بأنهن  النساء) يكون من المهم أيضاً مراعاة سلامة النساء الناجيات وسلامة الأماكن المخصصة للنساء فقط. فقد لا تشعر النساء اللاتي تعرضن للعنف على أيدي رجال بالأمان في مكان توجد به ناجيات لديهن خصائص ذكورية واضحة، لذا من الضروري مناقشة كيفية تقديم الخدمات بطريقة تضمن السلامة للجميع.  </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1" lang="en-GB" sz="1200" spc="-1" strike="noStrike">
                <a:solidFill>
                  <a:srgbClr val="000000"/>
                </a:solidFill>
                <a:latin typeface="Arial"/>
                <a:ea typeface="Arial"/>
              </a:rPr>
              <a:t>معرفة الميّسر</a:t>
            </a:r>
            <a:endParaRPr b="0" lang="en-GB" sz="1200" spc="-1" strike="noStrike">
              <a:latin typeface="Arial"/>
            </a:endParaRPr>
          </a:p>
          <a:p>
            <a:pPr algn="r" rtl="1">
              <a:lnSpc>
                <a:spcPct val="100000"/>
              </a:lnSpc>
            </a:pPr>
            <a:r>
              <a:rPr b="0" lang="en-GB" sz="1200" spc="-1" strike="noStrike">
                <a:solidFill>
                  <a:srgbClr val="000000"/>
                </a:solidFill>
                <a:latin typeface="Arial"/>
                <a:ea typeface="Arial"/>
              </a:rPr>
              <a:t>يجب أن يكون الميسّر على دراية بقضايا  المثليات والمثليين وثنائيي/ثنائيات  الميل الجنسي و متحولي/متحولات الجندر وحاملي/حاملات صفات الجنسين، ولا سيما في السياق المحلي - بما في ذلك القوانين المتعلقة بالميل الجنسي والهوية الجندرية. </a:t>
            </a:r>
            <a:endParaRPr b="0" lang="en-GB" sz="1200" spc="-1" strike="noStrike">
              <a:latin typeface="Arial"/>
            </a:endParaRPr>
          </a:p>
          <a:p>
            <a:pPr rtl="1">
              <a:lnSpc>
                <a:spcPct val="100000"/>
              </a:lnSpc>
            </a:pPr>
            <a:endParaRPr b="0" lang="en-GB" sz="1200" spc="-1" strike="noStrike">
              <a:latin typeface="Arial"/>
            </a:endParaRPr>
          </a:p>
          <a:p>
            <a:pPr algn="r" rtl="1">
              <a:lnSpc>
                <a:spcPct val="100000"/>
              </a:lnSpc>
            </a:pPr>
            <a:r>
              <a:rPr b="1" lang="en-GB" sz="1200" spc="-1" strike="noStrike">
                <a:solidFill>
                  <a:srgbClr val="000000"/>
                </a:solidFill>
                <a:latin typeface="Arial"/>
                <a:ea typeface="Arial"/>
              </a:rPr>
              <a:t>الرسائل الرئيسية</a:t>
            </a: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ea typeface="Arial"/>
              </a:rPr>
              <a:t>ربما يتعرض  المثليات والمثليين وثنائيي/ثنائيات  الميل الجنسي و متحولي/متحولات الجندر وحاملي/حاملات صفات الجنسين لمخاطر استثنائية تتعلق بالعنف المبني على النوع الاجتماعي في العديد من السياقات. </a:t>
            </a: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ea typeface="Arial"/>
              </a:rPr>
              <a:t>فينبغي تقديم الخدمات بطريقة داعمة ومحايدة - كما هو الحال بالنسبة للناجين/الناجيات الآخرين/الأخريات، فلا تفترض أنك تفهم ما يريده الناجي/تريده الناجية أو يحتاجه/تحتاجه أو ما ينبغي أن يفعله/تفعله. فاعمل معه/معها لفهم احتياجاته وأولوياته/احتياجاتها وأولوياتها. </a:t>
            </a:r>
            <a:endParaRPr b="0" lang="en-GB" sz="1200" spc="-1" strike="noStrike">
              <a:latin typeface="Arial"/>
            </a:endParaRPr>
          </a:p>
          <a:p>
            <a:pPr marL="171360" indent="-171000" algn="r" rtl="1">
              <a:lnSpc>
                <a:spcPct val="100000"/>
              </a:lnSpc>
              <a:buClr>
                <a:srgbClr val="000000"/>
              </a:buClr>
              <a:buFont typeface="Arial"/>
              <a:buChar char="•"/>
            </a:pPr>
            <a:r>
              <a:rPr b="0" lang="en-GB" sz="1200" spc="-1" strike="noStrike">
                <a:solidFill>
                  <a:srgbClr val="000000"/>
                </a:solidFill>
                <a:latin typeface="Arial"/>
                <a:ea typeface="Arial"/>
              </a:rPr>
              <a:t>كما أن سلامة الناجين/الناجيات من المثليات والمثليين وثنائيي/ثنائيات  الميل الجنسي و متحولي/متحولات الجندر وحاملي/حاملات صفات الجنسين  وغيرهم) أمر بالغ الأهمية. فمن الضروري إيجاد وسيلة لتقديم خدمات مضمونة وآمنة وسرية للجميع. </a:t>
            </a:r>
            <a:endParaRPr b="0" lang="en-GB" sz="1200" spc="-1" strike="noStrike">
              <a:latin typeface="Arial"/>
            </a:endParaRPr>
          </a:p>
          <a:p>
            <a:pPr rtl="1">
              <a:lnSpc>
                <a:spcPct val="100000"/>
              </a:lnSpc>
            </a:pPr>
            <a:endParaRPr b="0" lang="en-GB" sz="1200" spc="-1" strike="noStrike">
              <a:latin typeface="Arial"/>
            </a:endParaRPr>
          </a:p>
          <a:p>
            <a:pPr rtl="1">
              <a:lnSpc>
                <a:spcPct val="100000"/>
              </a:lnSpc>
            </a:pPr>
            <a:endParaRPr b="0" lang="en-GB" sz="1200" spc="-1" strike="noStrike">
              <a:latin typeface="Arial"/>
            </a:endParaRPr>
          </a:p>
          <a:p>
            <a:pPr rtl="1">
              <a:lnSpc>
                <a:spcPct val="100000"/>
              </a:lnSpc>
            </a:pPr>
            <a:endParaRPr b="0" lang="en-GB" sz="1200" spc="-1" strike="noStrike">
              <a:latin typeface="Arial"/>
            </a:endParaRPr>
          </a:p>
        </p:txBody>
      </p:sp>
      <p:sp>
        <p:nvSpPr>
          <p:cNvPr id="254" name="TextShape 2"/>
          <p:cNvSpPr txBox="1"/>
          <p:nvPr/>
        </p:nvSpPr>
        <p:spPr>
          <a:xfrm>
            <a:off x="3884760" y="8685360"/>
            <a:ext cx="2971440" cy="458280"/>
          </a:xfrm>
          <a:prstGeom prst="rect">
            <a:avLst/>
          </a:prstGeom>
          <a:noFill/>
          <a:ln>
            <a:noFill/>
          </a:ln>
        </p:spPr>
        <p:txBody>
          <a:bodyPr anchor="b"/>
          <a:p>
            <a:pPr algn="r" rtl="1">
              <a:lnSpc>
                <a:spcPct val="100000"/>
              </a:lnSpc>
            </a:pPr>
            <a:fld id="{A717E9E2-3586-4241-A382-C11033E371FB}"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5"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في هذا التدريب، سوف نركز على العمل مع الناجين/الناجيات الذين يتم التعريف عنهم بأنهم من المثليات والمثليين وثنائيي/ثنائيات  الميل الجنسي و متحولي/متحولات الجندر وحاملي/حاملات صفات الجنسين أهدافنا هي: </a:t>
            </a:r>
            <a:endParaRPr b="0" lang="en-GB" sz="2000" spc="-1" strike="noStrike">
              <a:latin typeface="Arial"/>
            </a:endParaRPr>
          </a:p>
          <a:p>
            <a:pPr marL="216000" indent="-216000" rtl="1">
              <a:lnSpc>
                <a:spcPct val="100000"/>
              </a:lnSpc>
            </a:pPr>
            <a:endParaRPr b="0" lang="en-GB" sz="2000" spc="-1" strike="noStrike">
              <a:latin typeface="Arial"/>
            </a:endParaRPr>
          </a:p>
          <a:p>
            <a:pPr algn="r" rtl="1">
              <a:lnSpc>
                <a:spcPct val="100000"/>
              </a:lnSpc>
            </a:pPr>
            <a:r>
              <a:rPr b="0" lang="en-GB" sz="2000" spc="-1" strike="noStrike">
                <a:latin typeface="Arial"/>
              </a:rPr>
              <a:t>فهم المصطلحات والتعريفات المختلفة التي تتعلق بهويات المثليات والمثليين وثنائيي/ثنائيات  الميل الجنسي و متحولي/متحولات الجندر وحاملي/حاملات صفات الجنسين</a:t>
            </a:r>
            <a:endParaRPr b="0" lang="en-GB" sz="2000" spc="-1" strike="noStrike">
              <a:latin typeface="Arial"/>
            </a:endParaRPr>
          </a:p>
          <a:p>
            <a:pPr algn="r" rtl="1">
              <a:lnSpc>
                <a:spcPct val="100000"/>
              </a:lnSpc>
            </a:pPr>
            <a:r>
              <a:rPr b="0" lang="en-GB" sz="2000" spc="-1" strike="noStrike">
                <a:latin typeface="Arial"/>
              </a:rPr>
              <a:t>تحديد العوائق المختلفة أمام رعاية الناجين/الناجيات من المثليات والمثليين وثنائيي/ثنائيات  الميل الجنسي و متحولي/متحولات الجندر وحاملي/حاملات صفات الجنسين. </a:t>
            </a:r>
            <a:endParaRPr b="0" lang="en-GB" sz="2000" spc="-1" strike="noStrike">
              <a:latin typeface="Arial"/>
            </a:endParaRPr>
          </a:p>
          <a:p>
            <a:pPr algn="r" rtl="1">
              <a:lnSpc>
                <a:spcPct val="100000"/>
              </a:lnSpc>
            </a:pPr>
            <a:r>
              <a:rPr b="0" lang="en-GB" sz="2000" spc="-1" strike="noStrike">
                <a:latin typeface="Arial"/>
              </a:rPr>
              <a:t>القدرة على تقديم الخدمات بطريقة آمنة وداعمة وسهلة الفهم. </a:t>
            </a:r>
            <a:endParaRPr b="0" lang="en-GB" sz="2000" spc="-1" strike="noStrike">
              <a:latin typeface="Arial"/>
            </a:endParaRPr>
          </a:p>
          <a:p>
            <a:pPr rtl="1">
              <a:lnSpc>
                <a:spcPct val="100000"/>
              </a:lnSpc>
            </a:pPr>
            <a:endParaRPr b="0" lang="en-GB" sz="2000" spc="-1" strike="noStrike">
              <a:latin typeface="Arial"/>
            </a:endParaRPr>
          </a:p>
        </p:txBody>
      </p:sp>
      <p:sp>
        <p:nvSpPr>
          <p:cNvPr id="256" name="TextShape 2"/>
          <p:cNvSpPr txBox="1"/>
          <p:nvPr/>
        </p:nvSpPr>
        <p:spPr>
          <a:xfrm>
            <a:off x="3884760" y="8685360"/>
            <a:ext cx="2971440" cy="458280"/>
          </a:xfrm>
          <a:prstGeom prst="rect">
            <a:avLst/>
          </a:prstGeom>
          <a:noFill/>
          <a:ln>
            <a:noFill/>
          </a:ln>
        </p:spPr>
        <p:txBody>
          <a:bodyPr anchor="b"/>
          <a:p>
            <a:pPr algn="r" rtl="1">
              <a:lnSpc>
                <a:spcPct val="100000"/>
              </a:lnSpc>
            </a:pPr>
            <a:fld id="{8BEC0D0F-2F8E-4FDD-89C9-C01CF66E20D3}" type="slidenum">
              <a:rPr b="0" lang="en-GB" sz="1200" spc="-1" strike="noStrike">
                <a:latin typeface="Times New Roman"/>
              </a:rPr>
              <a:t>&lt;number&gt;</a:t>
            </a:fld>
            <a:endParaRPr b="0" lang="en-GB"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7" name="PlaceHolder 1"/>
          <p:cNvSpPr>
            <a:spLocks noGrp="1"/>
          </p:cNvSpPr>
          <p:nvPr>
            <p:ph type="body"/>
          </p:nvPr>
        </p:nvSpPr>
        <p:spPr>
          <a:xfrm>
            <a:off x="685800" y="4400640"/>
            <a:ext cx="5486040" cy="3600000"/>
          </a:xfrm>
          <a:prstGeom prst="rect">
            <a:avLst/>
          </a:prstGeom>
        </p:spPr>
        <p:txBody>
          <a:bodyPr>
            <a:normAutofit/>
          </a:bodyPr>
          <a:p>
            <a:pPr marL="216000" indent="-216000" algn="r" rtl="1">
              <a:lnSpc>
                <a:spcPct val="100000"/>
              </a:lnSpc>
            </a:pPr>
            <a:r>
              <a:rPr b="1" lang="en-GB" sz="1200" spc="-1" strike="noStrike">
                <a:solidFill>
                  <a:srgbClr val="000000"/>
                </a:solidFill>
                <a:latin typeface="Arial"/>
              </a:rPr>
              <a:t>نظرة عامة.</a:t>
            </a:r>
            <a:r>
              <a:rPr b="0" lang="en-GB" sz="1200" spc="-1" strike="noStrike">
                <a:solidFill>
                  <a:srgbClr val="000000"/>
                </a:solidFill>
                <a:latin typeface="Arial"/>
              </a:rPr>
              <a:t>  في كثير من المجتمعات، يتعرض الأشخاص الذين بتم التعريف عنهن بأنهم من المثليات والمثليين وثنائيي/ثنائيات  الميل الجنسي و متحولي/متحولات الجندر وحاملي/حاملات صفات الجنسين لمخاطر الاضطهاد والتمييز والعنف بسبب ميلهم الجنسي الحقيقي أو المتصور أو هويتهم الجنالجندريةسانية أو تعبيرهم الجندري. وقد وثقت مفوضية الأمم المتحدة السامية لشؤون اللاجئين</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أن في حالات اللجوء، يتعرض اللاجئون من المثليات والمثليين وثنائيي/ثنائيات  الميل الجنسي و متحولي/متحولات الجندر وحاملي/حاملات صفات الجنسين لمزيد من المشقة والاضطهاد والأذى. غالباً ما يكون  المثليات والمثليين وثنائيي/ثنائيات  الميل الجنسي و متحولي/متحولات الجندر وحاملي/حاملات صفات الجنسين مستهدفين بشكل خاص في بلدانهم الأصلية بسبب ميلهم الجنسي وهويتهم الجندرية. وعند دخول مخيمات اللاجئين، ربما تجد أن اللاجئين/اللاجئات من المثليات والمثليين وثنائيي/ثنائيات  الميل الجنسي و متحولي/متحولات الجندر وحاملي/حاملات صفات الجنسين من بين الأفراد الأكثر عزلة وتهميشاً في المخيم بسبب خوفهم من مزيد من النبذ ​​والأذى. فربما يكونون معرضين للعنف الجنسي الذي يرتكب كجريمة على أساس الكراهية أو التحيز تحديداً. ويمكن أن يكونوا معرضين أيضاً لخطر</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العنف الجنسي و/أو عنف الشريك. </a:t>
            </a:r>
            <a:endParaRPr b="0" lang="en-GB" sz="1200" spc="-1" strike="noStrike">
              <a:latin typeface="Arial"/>
            </a:endParaRPr>
          </a:p>
        </p:txBody>
      </p:sp>
      <p:sp>
        <p:nvSpPr>
          <p:cNvPr id="258" name="TextShape 2"/>
          <p:cNvSpPr txBox="1"/>
          <p:nvPr/>
        </p:nvSpPr>
        <p:spPr>
          <a:xfrm>
            <a:off x="3884760" y="8685360"/>
            <a:ext cx="2971440" cy="458280"/>
          </a:xfrm>
          <a:prstGeom prst="rect">
            <a:avLst/>
          </a:prstGeom>
          <a:noFill/>
          <a:ln>
            <a:noFill/>
          </a:ln>
        </p:spPr>
        <p:txBody>
          <a:bodyPr anchor="b"/>
          <a:p>
            <a:pPr algn="r" rtl="1">
              <a:lnSpc>
                <a:spcPct val="100000"/>
              </a:lnSpc>
            </a:pPr>
            <a:fld id="{1BAD48D1-118F-4A95-B2E9-DC137DE5F6A6}"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9"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1200" spc="-1" strike="noStrike">
                <a:solidFill>
                  <a:srgbClr val="000000"/>
                </a:solidFill>
                <a:latin typeface="Arial"/>
              </a:rPr>
              <a:t>إن التحلي بفهم أساسي للمصطلحات والتعريفات الشائعة هو خطوة أولى مهمة للتمكن من تقديم خدمات داعمة للأشخاص الذين يعرفون بأنهم </a:t>
            </a:r>
            <a:r>
              <a:rPr b="1" lang="en-GB" sz="1200" spc="-1" strike="noStrike">
                <a:solidFill>
                  <a:srgbClr val="000000"/>
                </a:solidFill>
                <a:latin typeface="Arial"/>
              </a:rPr>
              <a:t>LGBTI</a:t>
            </a:r>
            <a:r>
              <a:rPr b="1" lang="en-GB" sz="1200" spc="-1" strike="noStrike">
                <a:solidFill>
                  <a:srgbClr val="000000"/>
                </a:solidFill>
                <a:latin typeface="Arial"/>
              </a:rPr>
              <a:t>. ولا يوجد تعريف مطلق واحد لماهية المثليات والمثليين وثنائيي/ثنائيات  الميل الجنسي و متحولي/متحولات الجندر وحاملي/حاملات صفات الجنسين، ولكن هناك تفاهمات مشتركة والمصطلحات التالية.</a:t>
            </a:r>
            <a:endParaRPr b="0" lang="en-GB" sz="1200" spc="-1" strike="noStrike">
              <a:latin typeface="Arial"/>
            </a:endParaRPr>
          </a:p>
          <a:p>
            <a:pPr marL="216000" indent="-216000" algn="r"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ومن المهم أن يتم فهم مفاهيم الميل الجنسي والهوية الجندرية.   فجميع الناس لديهم ميل جنسي وهوية الجندرية. ولكن الميل الجنسي والهوية الجندرية ليسا نفس الشيء. </a:t>
            </a:r>
            <a:endParaRPr b="0" lang="en-GB" sz="1200" spc="-1" strike="noStrike">
              <a:latin typeface="Arial"/>
            </a:endParaRPr>
          </a:p>
          <a:p>
            <a:pPr marL="216000" indent="-216000" algn="r" rtl="1">
              <a:lnSpc>
                <a:spcPct val="100000"/>
              </a:lnSpc>
            </a:pP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الميل الجنسي</a:t>
            </a:r>
            <a:r>
              <a:rPr b="0" lang="en-GB" sz="1200" spc="-1" strike="noStrike">
                <a:solidFill>
                  <a:srgbClr val="000000"/>
                </a:solidFill>
                <a:latin typeface="Arial"/>
                <a:ea typeface="Arial"/>
              </a:rPr>
              <a:t> يخبرك عن الانجذاب الجنسي والعاطفي للشخص. والكلمات الشائعة لوصف الميل الجنسي هي: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مغاير الجنس</a:t>
            </a:r>
            <a:r>
              <a:rPr b="0" lang="en-GB" sz="1200" spc="-1" strike="noStrike">
                <a:solidFill>
                  <a:srgbClr val="000000"/>
                </a:solidFill>
                <a:latin typeface="Arial"/>
                <a:ea typeface="Arial"/>
              </a:rPr>
              <a:t> هو مصطلح يصف الشخص الذي ينجذب إلى أشخاص من جنس مختلف. على سبيل المثال: الرجل الذي ينجذب إلى النساء؛ أو المرأة التي تنجذب إلى الرجال.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Arial"/>
              </a:rPr>
              <a:t>مثلي الجنس </a:t>
            </a:r>
            <a:r>
              <a:rPr b="0" lang="en-GB" sz="1200" spc="-1" strike="noStrike">
                <a:solidFill>
                  <a:srgbClr val="000000"/>
                </a:solidFill>
                <a:latin typeface="Arial"/>
                <a:ea typeface="Arial"/>
              </a:rPr>
              <a:t>هو مصطلح يصف الشخص الذي ينجذب إلى أشخاص من نفس الجنس. </a:t>
            </a:r>
            <a:endParaRPr b="0" lang="en-GB" sz="1200" spc="-1" strike="noStrike">
              <a:latin typeface="Arial"/>
            </a:endParaRPr>
          </a:p>
          <a:p>
            <a:pPr marL="216000" indent="-216000" algn="r" rtl="1">
              <a:lnSpc>
                <a:spcPct val="100000"/>
              </a:lnSpc>
            </a:pPr>
            <a:r>
              <a:rPr b="1" lang="en-GB" sz="1200" spc="-1" strike="noStrike">
                <a:solidFill>
                  <a:srgbClr val="000000"/>
                </a:solidFill>
                <a:latin typeface="+mn-lt"/>
                <a:ea typeface="+mn-ea"/>
              </a:rPr>
              <a:t>مثلي الجنس</a:t>
            </a:r>
            <a:r>
              <a:rPr b="0" lang="en-GB" sz="1200" spc="-1" strike="noStrike">
                <a:solidFill>
                  <a:srgbClr val="000000"/>
                </a:solidFill>
                <a:latin typeface="+mn-lt"/>
                <a:ea typeface="+mn-ea"/>
              </a:rPr>
              <a:t> هو مصطلح يستخدم عادةً للرجال الذين ينجذبون إلى الرجال.</a:t>
            </a:r>
            <a:endParaRPr b="0" lang="en-GB" sz="1200" spc="-1" strike="noStrike">
              <a:latin typeface="Arial"/>
            </a:endParaRPr>
          </a:p>
          <a:p>
            <a:pPr marL="216000" indent="-216000" algn="r" rtl="1">
              <a:lnSpc>
                <a:spcPct val="100000"/>
              </a:lnSpc>
            </a:pPr>
            <a:r>
              <a:rPr b="1" lang="en-GB" sz="1200" spc="-1" strike="noStrike">
                <a:solidFill>
                  <a:srgbClr val="000000"/>
                </a:solidFill>
                <a:latin typeface="+mn-lt"/>
                <a:ea typeface="+mn-ea"/>
              </a:rPr>
              <a:t>مثلية الجنس</a:t>
            </a:r>
            <a:r>
              <a:rPr b="0" lang="en-GB" sz="1200" spc="-1" strike="noStrike">
                <a:solidFill>
                  <a:srgbClr val="000000"/>
                </a:solidFill>
                <a:latin typeface="+mn-lt"/>
                <a:ea typeface="+mn-ea"/>
              </a:rPr>
              <a:t> هو مصطلح يصف المرأة التي تنجذب إلى النساء الأخريات.</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ea typeface="+mn-ea"/>
              </a:rPr>
              <a:t>مزدوجو الميل الجنسي </a:t>
            </a:r>
            <a:r>
              <a:rPr b="0" lang="en-GB" sz="1200" spc="-1" strike="noStrike">
                <a:solidFill>
                  <a:srgbClr val="000000"/>
                </a:solidFill>
                <a:latin typeface="Arial"/>
                <a:ea typeface="+mn-ea"/>
              </a:rPr>
              <a:t>هو مصطلح يصف الأشخاص الذين ينجذبون إلى الرجال والنساء على حدٍّ سواء.  </a:t>
            </a:r>
            <a:endParaRPr b="0" lang="en-GB" sz="1200" spc="-1" strike="noStrike">
              <a:latin typeface="Arial"/>
            </a:endParaRPr>
          </a:p>
          <a:p>
            <a:pPr algn="r" rtl="1">
              <a:lnSpc>
                <a:spcPct val="100000"/>
              </a:lnSpc>
            </a:pPr>
            <a:r>
              <a:rPr b="0" lang="en-GB" sz="1200" spc="-1" strike="noStrike">
                <a:solidFill>
                  <a:srgbClr val="000000"/>
                </a:solidFill>
                <a:latin typeface="Arial"/>
                <a:ea typeface="+mn-ea"/>
              </a:rPr>
              <a:t>ويصف بعض الناس ميولهم الجنسية بطرق أخرى. </a:t>
            </a:r>
            <a:r>
              <a:rPr b="0" lang="en-GB" sz="1200" spc="-1" strike="noStrike">
                <a:solidFill>
                  <a:srgbClr val="000000"/>
                </a:solidFill>
                <a:latin typeface="+mn-lt"/>
                <a:ea typeface="+mn-ea"/>
              </a:rPr>
              <a:t>فعلى سبيل المثال، قد يستخدم البعض مصطلح "</a:t>
            </a:r>
            <a:r>
              <a:rPr b="1" lang="en-GB" sz="1200" spc="-1" strike="noStrike">
                <a:solidFill>
                  <a:srgbClr val="000000"/>
                </a:solidFill>
                <a:latin typeface="+mn-lt"/>
                <a:ea typeface="+mn-ea"/>
              </a:rPr>
              <a:t>حر  الجنس</a:t>
            </a:r>
            <a:r>
              <a:rPr b="0" lang="en-GB" sz="1200" spc="-1" strike="noStrike">
                <a:solidFill>
                  <a:srgbClr val="000000"/>
                </a:solidFill>
                <a:latin typeface="+mn-lt"/>
                <a:ea typeface="+mn-ea"/>
              </a:rPr>
              <a:t>" بدلاً من مثلية أو مثلي أو مزدوج الميل الجنسي.</a:t>
            </a:r>
            <a:r>
              <a:rPr b="0" lang="en-GB" sz="2000" spc="-1" strike="noStrike">
                <a:solidFill>
                  <a:srgbClr val="000000"/>
                </a:solidFill>
                <a:latin typeface="+mn-lt"/>
                <a:ea typeface="+mn-ea"/>
              </a:rPr>
              <a:t> </a:t>
            </a:r>
            <a:r>
              <a:rPr b="0" lang="en-GB" sz="1200" spc="-1" strike="noStrike">
                <a:solidFill>
                  <a:srgbClr val="000000"/>
                </a:solidFill>
                <a:latin typeface="Arial"/>
                <a:ea typeface="+mn-ea"/>
              </a:rPr>
              <a:t> </a:t>
            </a:r>
            <a:endParaRPr b="0" lang="en-GB" sz="1200" spc="-1" strike="noStrike">
              <a:latin typeface="Arial"/>
            </a:endParaRPr>
          </a:p>
          <a:p>
            <a:pPr algn="r" rtl="1">
              <a:lnSpc>
                <a:spcPct val="100000"/>
              </a:lnSpc>
            </a:pPr>
            <a:endParaRPr b="0" lang="en-GB" sz="1200" spc="-1" strike="noStrike">
              <a:latin typeface="Arial"/>
            </a:endParaRPr>
          </a:p>
        </p:txBody>
      </p:sp>
      <p:sp>
        <p:nvSpPr>
          <p:cNvPr id="260" name="TextShape 2"/>
          <p:cNvSpPr txBox="1"/>
          <p:nvPr/>
        </p:nvSpPr>
        <p:spPr>
          <a:xfrm>
            <a:off x="3884760" y="8685360"/>
            <a:ext cx="2971440" cy="458280"/>
          </a:xfrm>
          <a:prstGeom prst="rect">
            <a:avLst/>
          </a:prstGeom>
          <a:noFill/>
          <a:ln>
            <a:noFill/>
          </a:ln>
        </p:spPr>
        <p:txBody>
          <a:bodyPr anchor="b"/>
          <a:p>
            <a:pPr algn="r" rtl="1">
              <a:lnSpc>
                <a:spcPct val="100000"/>
              </a:lnSpc>
            </a:pPr>
            <a:fld id="{C14D51D7-A38C-4368-8A12-E507FAEB408A}"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1"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2000" spc="-1" strike="noStrike">
                <a:latin typeface="Arial"/>
              </a:rPr>
              <a:t>توضح </a:t>
            </a:r>
            <a:r>
              <a:rPr b="1" lang="en-GB" sz="1200" spc="-1" strike="noStrike">
                <a:solidFill>
                  <a:srgbClr val="000000"/>
                </a:solidFill>
                <a:latin typeface="Arial"/>
              </a:rPr>
              <a:t>الهوية الجندرية ا</a:t>
            </a:r>
            <a:r>
              <a:rPr b="0" lang="en-GB" sz="1200" spc="-1" strike="noStrike">
                <a:solidFill>
                  <a:srgbClr val="000000"/>
                </a:solidFill>
                <a:latin typeface="Arial"/>
              </a:rPr>
              <a:t> ما إذا كان الشخص يرى نفسه رجلاً أم امرأةً أم جنساً آخر في بعض الحالات. ويرى معظم الناس أن هويتهم الجنسية هي نفس التي تم تحديدها عند الولادة - على سبيل المثال، الشخص الذي وُلِد ذكراً ويرى أنه رجل.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rPr>
              <a:t>متحولو الجندر.</a:t>
            </a:r>
            <a:r>
              <a:rPr b="0" lang="en-GB" sz="1200" spc="-1" strike="noStrike">
                <a:solidFill>
                  <a:srgbClr val="000000"/>
                </a:solidFill>
                <a:latin typeface="Arial"/>
              </a:rPr>
              <a:t>  يرى معظم متحولو الجندر أن هويتهم الجندرية ليست هي نفس التي تم تحديدها عند الولادة - على سبيل المثال، يمكن أن يشعر شخص تم تحديد أنه ذكر عند الولادة بأنها أنثى بشدة، أو يمكن أن يشعر شخص تم تحديد أنها أنثى عند الولادة بأنه رجل بشدة. وقد يغير متحولو الجندر أسماءهم، وملابسهم، وطريقة تصفيف شعرهم، وطريقة مشيهم، وما إلى ذلك "لتأكيد" هويتهم جندريةال.  كما أنهم قد يقومون بأخذ هرمونات جنسية عكسية وإجراء عمليات جراحية لتغيير مظهر أجسادهم لكي يظهروا بمظهر الشخص الذي يشعرون به. ومع ذلك فإن الكثير من متحولي الجندر لا يأخذون هرمونات أو يجرون عمليات جراحية، لذلك من المهم عدم وضع افتراضات من مظهر الشخص وحده. </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فيمكن أن يكون لدى متحولي الجندر أي ميل جنسي. فعلى سبيل المثال، يمكن أن تنجذب امرأة من  متحولي الجندر إلى رجل، وبالتالي ربما تعتبر نفسها من مغايري الجنس. كما يمكن أن تنجذب امرأة أخرى من متحولي الجندر إلى امرأة، وفي هذه الحالة قد ترى نفسها مثلية.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rPr>
              <a:t>الشاذون جنسياً.</a:t>
            </a:r>
            <a:r>
              <a:rPr b="0" lang="en-GB" sz="1200" spc="-1" strike="noStrike">
                <a:solidFill>
                  <a:srgbClr val="000000"/>
                </a:solidFill>
                <a:latin typeface="Arial"/>
              </a:rPr>
              <a:t>  هم أشخاص مختلفون يرفضون التفكير في أنفسهم إما كرجل أو كامرأة، وربما يعرفون أنفسهم بأنهم شيء آخر، على سبيل المثال "حر الجنس".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rPr>
              <a:t>ثنائي الجنس. </a:t>
            </a:r>
            <a:r>
              <a:rPr b="0" lang="en-GB" sz="1200" spc="-1" strike="noStrike">
                <a:solidFill>
                  <a:srgbClr val="000000"/>
                </a:solidFill>
                <a:latin typeface="Arial"/>
              </a:rPr>
              <a:t> هو شخص ربما يصف جنسه أو يعبر عن جنسه بأنه لا ذكر ولا أنثى، أو يجمع بين الاثنين.</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rPr>
              <a:t>حاملو صفات الجنسين</a:t>
            </a:r>
            <a:r>
              <a:rPr b="0" lang="en-GB" sz="1200" spc="-1" strike="noStrike">
                <a:solidFill>
                  <a:srgbClr val="000000"/>
                </a:solidFill>
                <a:latin typeface="Arial"/>
              </a:rPr>
              <a:t>. هي حالة طبية يولد فيها الشخص بأعضاء تناسلية خارجية أو جهاز تناسلي داخلي لا يعتبر "طبيعي" بالنسبة للذكور أو الإناث. ويعرف معظم حاملي صفات الجنسين كرجال أو نساء.</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ومن المهم معرفة المفاهيم التي تحملها هذه المصطلحات. ولكن، لا يتطابق كل شخص </a:t>
            </a:r>
            <a:r>
              <a:rPr b="0" lang="en-GB" sz="1200" spc="-1" strike="noStrike">
                <a:solidFill>
                  <a:srgbClr val="000000"/>
                </a:solidFill>
                <a:latin typeface="Arial"/>
              </a:rPr>
              <a:t>LGBTI</a:t>
            </a:r>
            <a:r>
              <a:rPr b="0" lang="en-GB" sz="1200" spc="-1" strike="noStrike">
                <a:solidFill>
                  <a:srgbClr val="000000"/>
                </a:solidFill>
                <a:latin typeface="Arial"/>
              </a:rPr>
              <a:t> تماماً مع واحدة من هذه الفئات. وإضافة إلى ذلك، فقد يحدد بعض الأشخاص بأنهم تابعون لإحدى هذه الفئات ولكن ليس بهذه المصطلحات.   </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وهناك آراء متباينة فيما يتعلق بمجموعة حاملي صفات الجنسين التي يتم تضمينها في مجموعات </a:t>
            </a:r>
            <a:r>
              <a:rPr b="0" lang="en-GB" sz="1200" spc="-1" strike="noStrike">
                <a:solidFill>
                  <a:srgbClr val="000000"/>
                </a:solidFill>
                <a:latin typeface="Arial"/>
              </a:rPr>
              <a:t>LGBTI</a:t>
            </a:r>
            <a:r>
              <a:rPr b="0" lang="en-GB" sz="1200" spc="-1" strike="noStrike">
                <a:solidFill>
                  <a:srgbClr val="000000"/>
                </a:solidFill>
                <a:latin typeface="Arial"/>
              </a:rPr>
              <a:t> . ويتم تضمين حاملي صفات الجنسين في هذا القسم بسبب بعض التجارب المماثلة التي قد يواجهها حاملو صفات الجنسين الناجون من العنف الجنسي مثل تهديد الإفصاح عن التوجه.</a:t>
            </a:r>
            <a:endParaRPr b="0" lang="en-GB" sz="1200" spc="-1" strike="noStrike">
              <a:latin typeface="Arial"/>
            </a:endParaRPr>
          </a:p>
          <a:p>
            <a:pPr marL="216000" indent="-216000" rtl="1">
              <a:lnSpc>
                <a:spcPct val="100000"/>
              </a:lnSpc>
            </a:pPr>
            <a:endParaRPr b="0" lang="en-GB" sz="1200" spc="-1" strike="noStrike">
              <a:latin typeface="Arial"/>
            </a:endParaRPr>
          </a:p>
        </p:txBody>
      </p:sp>
      <p:sp>
        <p:nvSpPr>
          <p:cNvPr id="262" name="TextShape 2"/>
          <p:cNvSpPr txBox="1"/>
          <p:nvPr/>
        </p:nvSpPr>
        <p:spPr>
          <a:xfrm>
            <a:off x="3884760" y="8685360"/>
            <a:ext cx="2971440" cy="458280"/>
          </a:xfrm>
          <a:prstGeom prst="rect">
            <a:avLst/>
          </a:prstGeom>
          <a:noFill/>
          <a:ln>
            <a:noFill/>
          </a:ln>
        </p:spPr>
        <p:txBody>
          <a:bodyPr anchor="b"/>
          <a:p>
            <a:pPr algn="r" rtl="1">
              <a:lnSpc>
                <a:spcPct val="100000"/>
              </a:lnSpc>
            </a:pPr>
            <a:fld id="{4A2BD70E-65B0-47F1-9C7F-2DD62CBC3C4F}"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3" name="PlaceHolder 1"/>
          <p:cNvSpPr>
            <a:spLocks noGrp="1"/>
          </p:cNvSpPr>
          <p:nvPr>
            <p:ph type="body"/>
          </p:nvPr>
        </p:nvSpPr>
        <p:spPr>
          <a:xfrm>
            <a:off x="685800" y="4400640"/>
            <a:ext cx="5486040" cy="3600000"/>
          </a:xfrm>
          <a:prstGeom prst="rect">
            <a:avLst/>
          </a:prstGeom>
        </p:spPr>
        <p:txBody>
          <a:bodyPr/>
          <a:p>
            <a:pPr algn="r" rtl="1">
              <a:lnSpc>
                <a:spcPct val="100000"/>
              </a:lnSpc>
            </a:pPr>
            <a:r>
              <a:rPr b="1" lang="en-GB" sz="2000" spc="-1" strike="noStrike">
                <a:latin typeface="Arial"/>
              </a:rPr>
              <a:t>  اطلب منهم مناقشة:  بعض التحديات التي يواجهها الناجون/الناجيات من المثليات والمثليين وثنائيي/ثنائيات  الميل الجنسي و متحولي/متحولات الجندر وحاملي/حاملات صفات الجنسين في طلب الخدمات.</a:t>
            </a:r>
            <a:r>
              <a:rPr b="1" lang="en-GB" sz="1200" spc="-1" strike="noStrike">
                <a:latin typeface="Arial"/>
              </a:rPr>
              <a:t> كيف يمكننا مواجهة هذه التحديات؟  أعِد المجموعة مرة أخرى للمشاركة بعد </a:t>
            </a:r>
            <a:r>
              <a:rPr b="1" lang="en-GB" sz="1200" spc="-1" strike="noStrike">
                <a:latin typeface="Arial"/>
              </a:rPr>
              <a:t>5</a:t>
            </a:r>
            <a:r>
              <a:rPr b="1" lang="en-GB" sz="1200" spc="-1" strike="noStrike">
                <a:latin typeface="Arial"/>
              </a:rPr>
              <a:t> دقائق.  اكتب الإجابات على  اللوح الورقي حسب الضرورة. **</a:t>
            </a:r>
            <a:endParaRPr b="0" lang="en-GB" sz="1200" spc="-1" strike="noStrike">
              <a:latin typeface="Arial"/>
            </a:endParaRPr>
          </a:p>
          <a:p>
            <a:pPr rtl="1">
              <a:lnSpc>
                <a:spcPct val="100000"/>
              </a:lnSpc>
            </a:pPr>
            <a:endParaRPr b="0" lang="en-GB" sz="1200" spc="-1" strike="noStrike">
              <a:latin typeface="Arial"/>
            </a:endParaRPr>
          </a:p>
        </p:txBody>
      </p:sp>
      <p:sp>
        <p:nvSpPr>
          <p:cNvPr id="264" name="TextShape 2"/>
          <p:cNvSpPr txBox="1"/>
          <p:nvPr/>
        </p:nvSpPr>
        <p:spPr>
          <a:xfrm>
            <a:off x="3884760" y="8685360"/>
            <a:ext cx="2971440" cy="458280"/>
          </a:xfrm>
          <a:prstGeom prst="rect">
            <a:avLst/>
          </a:prstGeom>
          <a:noFill/>
          <a:ln>
            <a:noFill/>
          </a:ln>
        </p:spPr>
        <p:txBody>
          <a:bodyPr anchor="b"/>
          <a:p>
            <a:pPr algn="r" rtl="1">
              <a:lnSpc>
                <a:spcPct val="100000"/>
              </a:lnSpc>
            </a:pPr>
            <a:fld id="{D936340A-4B70-4C3F-9D51-989773E9FD45}"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5"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0" lang="en-GB" sz="1200" spc="-1" strike="noStrike">
                <a:solidFill>
                  <a:srgbClr val="000000"/>
                </a:solidFill>
                <a:latin typeface="Arial"/>
              </a:rPr>
              <a:t>كما أن كثيراً من العوائق التي قد يواجهها أحد المثليات والمثليين وثنائيي/ثنائيات  الميل الجنسي و متحولي/متحولات الجندر وحاملي/حاملات صفات الجنسينفي سبيل الحصول على الرعاية يكون مماثلاً لتلك العوائق التي تواجه الناجين الآخرين، إلا أنه يمكن التعرض لها بشكل مختلف إلى حدٍّ ما.  وقد تم توضيح بعضاً من هذه العوائق أدناه.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rPr>
              <a:t>الأمان.  </a:t>
            </a:r>
            <a:r>
              <a:rPr b="0" lang="en-GB" sz="1200" spc="-1" strike="noStrike">
                <a:solidFill>
                  <a:srgbClr val="000000"/>
                </a:solidFill>
                <a:latin typeface="Arial"/>
              </a:rPr>
              <a:t>في السياقات التي يتم فيها تجريم المثلية الجنسية والميول الجنسية والهوية الجنسانية غير المطابقة أو حيثما توجد رهاب المثلية الجنسية ورهاب مزدوجي الميل الجنسي ورهاب  متحولي/متحولات الجندر، وهي الأمور التي يحتمل أن تؤدي إلى مزيد من العنف، يكون من غير المحتمل بالنسبة للمثليات والمثليين وثنائيي/ثنائيات  الميل الجنسي و متحولي/متحولات الجندر وحاملي/حاملات صفات الجنسينأن يطلبوا المساعدة بسبب الخوف من تعرضهم للأذى. </a:t>
            </a:r>
            <a:endParaRPr b="0" lang="en-GB" sz="1200" spc="-1" strike="noStrike">
              <a:latin typeface="Arial"/>
            </a:endParaRPr>
          </a:p>
          <a:p>
            <a:pPr marL="216000" indent="-216000" algn="r" rtl="1">
              <a:lnSpc>
                <a:spcPct val="100000"/>
              </a:lnSpc>
            </a:pPr>
            <a:r>
              <a:rPr b="0" lang="en-GB" sz="1200" spc="-1" strike="noStrike">
                <a:solidFill>
                  <a:srgbClr val="000000"/>
                </a:solidFill>
                <a:latin typeface="Arial"/>
              </a:rPr>
              <a:t>  قد يعاني الناجون/الناجيات من المثليات والمثليين وثنائيي/ثنائيات  الميل الجنسي و متحولي/متحولات الجندر وحاملي/حاملات صفات الجنسينمن ردود أفعال مألوفة وطبيعية لدى الناجين مثل الشعور بالإحراج أو الذنب أو لوم الذات أو قابلية التضرر.  وقد يشعر الشخص بالإحراج بشكل خاص إذا كان الجاني من نفس الجنس وتمكن من قهره أو استخدم التهديدات أو التخويف بنجاح. وقد يشعر الناجون/الناجيات من المثليات والمثليين وثنائيي/ثنائيات  الميل الجنسي و متحولي/متحولات الجندر وحاملي/حاملات صفات الجنسينبأنهم "لم يدافعوا عن أنفسهم بما فيه الكفاية"، أو أنهم كان ينبغي أن يكونوا قادرين على "رعاية أنفسهم." وقد يكون رد الفعل هذا قوياً بشكل خاص بالنسبة للناجين المحدد أنهم ذكور (مثليين وثنائيي/  الميل الجنسي و متحولي/ الجندر وحاملي صفات الجنسين) والذين يقدمون أنفهسم بأنهم ذكور، الذين قد يشعرون أن جنسهم قد تعرض للتحدي أو التهديد بسبب الاعتداء.  ويمكن أن تمنعهم هذه المشاعر من طلب المساعدة.  </a:t>
            </a:r>
            <a:endParaRPr b="0" lang="en-GB" sz="1200" spc="-1" strike="noStrike">
              <a:latin typeface="Arial"/>
            </a:endParaRPr>
          </a:p>
          <a:p>
            <a:pPr marL="216000" indent="-216000" algn="r" rtl="1">
              <a:lnSpc>
                <a:spcPct val="100000"/>
              </a:lnSpc>
            </a:pPr>
            <a:r>
              <a:rPr b="1" lang="en-GB" sz="1200" spc="-1" strike="noStrike">
                <a:solidFill>
                  <a:srgbClr val="000000"/>
                </a:solidFill>
                <a:latin typeface="Arial"/>
              </a:rPr>
              <a:t>عدم وجود شبكة دعم. </a:t>
            </a:r>
            <a:r>
              <a:rPr b="0" lang="en-GB" sz="1200" spc="-1" strike="noStrike">
                <a:solidFill>
                  <a:srgbClr val="000000"/>
                </a:solidFill>
                <a:latin typeface="Arial"/>
              </a:rPr>
              <a:t> يمكن أن يكون الأشخاص الذين يعرفون بأنهم المثليات والمثليين وثنائيي/ثنائيات  الميل الجنسي و متحولي/متحولات الجندر وحاملي/حاملات صفات الجنسينمنعزلون بالفعل عن الأسرة / الأصدقاء / المجتمع.  وقد يكون ذلك بسبب أن عائلاتهم أو  أصدقاءهم أو مجتمعاتهم يعرفون ميولهم الجنسية أو هويتهم الجندرية ولا يدعمونهم، أو ربما أن عائلاتهم أو  أصدقاءهم لا يعرفون، وبالتالي من غير المرجح أن يطلبوا المساعدة منهم.  وفي حالات عنف الشريك، قد يستخدم المعتدي أيضاً تهديدات من أجل "إقصاء" الشخص كوسيلة لمنعه من طلب المساعدة.</a:t>
            </a:r>
            <a:r>
              <a:rPr b="0" lang="en-GB" sz="2000" spc="-1" strike="noStrike">
                <a:solidFill>
                  <a:srgbClr val="000000"/>
                </a:solidFill>
                <a:latin typeface="Arial"/>
              </a:rPr>
              <a:t>  </a:t>
            </a:r>
            <a:r>
              <a:rPr b="0" lang="en-GB" sz="1200" spc="-1" strike="noStrike">
                <a:solidFill>
                  <a:srgbClr val="000000"/>
                </a:solidFill>
                <a:latin typeface="Arial"/>
              </a:rPr>
              <a:t>وإذا كان المعتدي / الجاني أيضاً من المجتمع المحلي المثليات والمثليين وثنائيي/ثنائيات  الميل الجنسي و متحولي/متحولات الجندر وحاملي/حاملات صفات الجنسين (إذا كان هناك أحدهم) فإنهم قد يشتركون في أحد أنظمة الدعم مع الأصدقاء المشتركين، والأماكن الاجتماعية، والعلاقات مع نفس المنظمات والأحداث وما إلى ذلك مما يجعل من الصعب الكشف عن ذلك.  </a:t>
            </a:r>
            <a:endParaRPr b="0" lang="en-GB" sz="1200" spc="-1" strike="noStrike">
              <a:latin typeface="Arial"/>
            </a:endParaRPr>
          </a:p>
          <a:p>
            <a:pPr marL="216000" indent="-216000" rtl="1">
              <a:lnSpc>
                <a:spcPct val="100000"/>
              </a:lnSpc>
            </a:pPr>
            <a:endParaRPr b="0" lang="en-GB" sz="1200" spc="-1" strike="noStrike">
              <a:latin typeface="Arial"/>
            </a:endParaRPr>
          </a:p>
        </p:txBody>
      </p:sp>
      <p:sp>
        <p:nvSpPr>
          <p:cNvPr id="266" name="TextShape 2"/>
          <p:cNvSpPr txBox="1"/>
          <p:nvPr/>
        </p:nvSpPr>
        <p:spPr>
          <a:xfrm>
            <a:off x="3884760" y="8685360"/>
            <a:ext cx="2971440" cy="458280"/>
          </a:xfrm>
          <a:prstGeom prst="rect">
            <a:avLst/>
          </a:prstGeom>
          <a:noFill/>
          <a:ln>
            <a:noFill/>
          </a:ln>
        </p:spPr>
        <p:txBody>
          <a:bodyPr anchor="b"/>
          <a:p>
            <a:pPr algn="r" rtl="1">
              <a:lnSpc>
                <a:spcPct val="100000"/>
              </a:lnSpc>
            </a:pPr>
            <a:fld id="{83D895F1-8B9F-4E28-8139-8E1A45BECF26}"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7" name="PlaceHolder 1"/>
          <p:cNvSpPr>
            <a:spLocks noGrp="1"/>
          </p:cNvSpPr>
          <p:nvPr>
            <p:ph type="body"/>
          </p:nvPr>
        </p:nvSpPr>
        <p:spPr>
          <a:xfrm>
            <a:off x="685800" y="4400640"/>
            <a:ext cx="5486040" cy="3600000"/>
          </a:xfrm>
          <a:prstGeom prst="rect">
            <a:avLst/>
          </a:prstGeom>
        </p:spPr>
        <p:txBody>
          <a:bodyPr/>
          <a:p>
            <a:pPr marL="216000" indent="-216000" algn="r" rtl="1">
              <a:lnSpc>
                <a:spcPct val="100000"/>
              </a:lnSpc>
            </a:pPr>
            <a:r>
              <a:rPr b="1" lang="en-GB" sz="2000" spc="-1" strike="noStrike">
                <a:latin typeface="Arial"/>
              </a:rPr>
              <a:t>الخوف من عدم التصديق.</a:t>
            </a:r>
            <a:r>
              <a:rPr b="0" lang="en-GB" sz="2000" spc="-1" strike="noStrike">
                <a:latin typeface="Arial"/>
              </a:rPr>
              <a:t>  يخاف كثير من المثليات والمثليين وثنائيي/ثنائيات  الميل الجنسي و متحولي/متحولات الجندر وحاملي/حاملات صفات الجنسين، وخصوصاً هؤلاء الذين تعرضوا لجريمة كراهية قائمة على الجنس، من ألا يتم تقديرهم.  </a:t>
            </a:r>
            <a:endParaRPr b="0" lang="en-GB" sz="2000" spc="-1" strike="noStrike">
              <a:latin typeface="Arial"/>
            </a:endParaRPr>
          </a:p>
          <a:p>
            <a:pPr marL="216000" indent="-216000" algn="r" rtl="1">
              <a:lnSpc>
                <a:spcPct val="100000"/>
              </a:lnSpc>
            </a:pPr>
            <a:r>
              <a:rPr b="1" lang="en-GB" sz="2000" spc="-1" strike="noStrike">
                <a:latin typeface="Arial"/>
              </a:rPr>
              <a:t>الخوف من "الإقصاء".</a:t>
            </a:r>
            <a:r>
              <a:rPr b="0" lang="en-GB" sz="2000" spc="-1" strike="noStrike">
                <a:latin typeface="Arial"/>
              </a:rPr>
              <a:t>  قد يخاف الناجون/الناجيات من المثليات والمثليين وثنائيي/ثنائيات  الميل الجنسي و متحولي/متحولات الجندر وحاملي/حاملات صفات الجنسينمن أن يتم "إقصاؤهم" في عملية طلب المساعدة - بمعنى أن الآخرين سيعرفون ميولهم الجنسية أو هويتهم الجندرية، وهو الأمر الذي قد يؤدي إلى مزيد من الوصمة أو العار أو تكرار الإيذاء.  </a:t>
            </a:r>
            <a:endParaRPr b="0" lang="en-GB" sz="2000" spc="-1" strike="noStrike">
              <a:latin typeface="Arial"/>
            </a:endParaRPr>
          </a:p>
          <a:p>
            <a:pPr marL="216000" indent="-216000" algn="r" rtl="1">
              <a:lnSpc>
                <a:spcPct val="100000"/>
              </a:lnSpc>
            </a:pPr>
            <a:r>
              <a:rPr b="1" lang="en-GB" sz="2000" spc="-1" strike="noStrike">
                <a:latin typeface="Arial"/>
              </a:rPr>
              <a:t>الخوف من اللوم.</a:t>
            </a:r>
            <a:r>
              <a:rPr b="0" lang="en-GB" sz="2000" spc="-1" strike="noStrike">
                <a:latin typeface="Arial"/>
              </a:rPr>
              <a:t>  قد توجه العائلة أو مقدمو خدمات إنفاذ القانون والخدمات الطبية والاجتماعية اللوم إلى الناجين على ما حدث بسبب هويتهم الجندرية و/أو ميولهم الجنسية.  </a:t>
            </a:r>
            <a:endParaRPr b="0" lang="en-GB" sz="2000" spc="-1" strike="noStrike">
              <a:latin typeface="Arial"/>
            </a:endParaRPr>
          </a:p>
          <a:p>
            <a:pPr marL="216000" indent="-216000" rtl="1">
              <a:lnSpc>
                <a:spcPct val="100000"/>
              </a:lnSpc>
            </a:pPr>
            <a:endParaRPr b="0" lang="en-GB" sz="2000" spc="-1" strike="noStrike">
              <a:latin typeface="Arial"/>
            </a:endParaRPr>
          </a:p>
          <a:p>
            <a:pPr marL="216000" indent="-216000" rtl="1">
              <a:lnSpc>
                <a:spcPct val="100000"/>
              </a:lnSpc>
            </a:pPr>
            <a:endParaRPr b="0" lang="en-GB" sz="2000" spc="-1" strike="noStrike">
              <a:latin typeface="Arial"/>
            </a:endParaRPr>
          </a:p>
        </p:txBody>
      </p:sp>
      <p:sp>
        <p:nvSpPr>
          <p:cNvPr id="268" name="TextShape 2"/>
          <p:cNvSpPr txBox="1"/>
          <p:nvPr/>
        </p:nvSpPr>
        <p:spPr>
          <a:xfrm>
            <a:off x="3884760" y="8685360"/>
            <a:ext cx="2971440" cy="458280"/>
          </a:xfrm>
          <a:prstGeom prst="rect">
            <a:avLst/>
          </a:prstGeom>
          <a:noFill/>
          <a:ln>
            <a:noFill/>
          </a:ln>
        </p:spPr>
        <p:txBody>
          <a:bodyPr anchor="b"/>
          <a:p>
            <a:pPr algn="r" rtl="1">
              <a:lnSpc>
                <a:spcPct val="100000"/>
              </a:lnSpc>
            </a:pPr>
            <a:fld id="{1C7A0BB1-3951-4CEB-94E7-F972696EB63F}" type="slidenum">
              <a:rPr b="0" lang="en-GB" sz="1200" spc="-1" strike="noStrike">
                <a:solidFill>
                  <a:srgbClr val="000000"/>
                </a:solidFill>
                <a:latin typeface="+mn-lt"/>
                <a:ea typeface="+mn-ea"/>
              </a:rPr>
              <a:t>&lt;number&gt;</a:t>
            </a:fld>
            <a:endParaRPr b="0" lang="en-GB"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8"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9"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31"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4"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36"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7"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8"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39"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40"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41"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47"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49"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5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2"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56"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7"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58"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7"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0"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1"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2"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4"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5"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6"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68"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69"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71"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2"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3"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4"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76"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7"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8"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79"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80"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81"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86"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88"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0"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1"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5"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6"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97"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99"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0"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1"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3"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4"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5"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07"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08"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10"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1"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2"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3"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15"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6"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7"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8"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19"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20"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4"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5"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7"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1"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2"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29"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0"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2"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34"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5"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6"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38"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39"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0"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42"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3"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4"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46"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47"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49"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0"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1"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2"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54"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5"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6"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7"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8"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59"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6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0" name="PlaceHolder 2"/>
          <p:cNvSpPr>
            <a:spLocks noGrp="1"/>
          </p:cNvSpPr>
          <p:nvPr>
            <p:ph type="subTitle"/>
          </p:nvPr>
        </p:nvSpPr>
        <p:spPr>
          <a:xfrm>
            <a:off x="3020040" y="2342520"/>
            <a:ext cx="6123600" cy="578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2" name="PlaceHolder 2"/>
          <p:cNvSpPr>
            <a:spLocks noGrp="1"/>
          </p:cNvSpPr>
          <p:nvPr>
            <p:ph type="body"/>
          </p:nvPr>
        </p:nvSpPr>
        <p:spPr>
          <a:xfrm>
            <a:off x="3020040" y="2342520"/>
            <a:ext cx="61236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4"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75" name="PlaceHolder 3"/>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7"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79"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0"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1"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83"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4"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5"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87"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8"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9"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91" name="PlaceHolder 2"/>
          <p:cNvSpPr>
            <a:spLocks noGrp="1"/>
          </p:cNvSpPr>
          <p:nvPr>
            <p:ph type="body"/>
          </p:nvPr>
        </p:nvSpPr>
        <p:spPr>
          <a:xfrm>
            <a:off x="3020040" y="23425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2" name="PlaceHolder 3"/>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94"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5"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6"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97" name="PlaceHolder 5"/>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375120" y="204120"/>
            <a:ext cx="11435760" cy="526788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99" name="PlaceHolder 2"/>
          <p:cNvSpPr>
            <a:spLocks noGrp="1"/>
          </p:cNvSpPr>
          <p:nvPr>
            <p:ph type="body"/>
          </p:nvPr>
        </p:nvSpPr>
        <p:spPr>
          <a:xfrm>
            <a:off x="302004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0" name="PlaceHolder 3"/>
          <p:cNvSpPr>
            <a:spLocks noGrp="1"/>
          </p:cNvSpPr>
          <p:nvPr>
            <p:ph type="body"/>
          </p:nvPr>
        </p:nvSpPr>
        <p:spPr>
          <a:xfrm>
            <a:off x="509076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1" name="PlaceHolder 4"/>
          <p:cNvSpPr>
            <a:spLocks noGrp="1"/>
          </p:cNvSpPr>
          <p:nvPr>
            <p:ph type="body"/>
          </p:nvPr>
        </p:nvSpPr>
        <p:spPr>
          <a:xfrm>
            <a:off x="7161480" y="23425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2" name="PlaceHolder 5"/>
          <p:cNvSpPr>
            <a:spLocks noGrp="1"/>
          </p:cNvSpPr>
          <p:nvPr>
            <p:ph type="body"/>
          </p:nvPr>
        </p:nvSpPr>
        <p:spPr>
          <a:xfrm>
            <a:off x="716148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3" name="PlaceHolder 6"/>
          <p:cNvSpPr>
            <a:spLocks noGrp="1"/>
          </p:cNvSpPr>
          <p:nvPr>
            <p:ph type="body"/>
          </p:nvPr>
        </p:nvSpPr>
        <p:spPr>
          <a:xfrm>
            <a:off x="509076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04" name="PlaceHolder 7"/>
          <p:cNvSpPr>
            <a:spLocks noGrp="1"/>
          </p:cNvSpPr>
          <p:nvPr>
            <p:ph type="body"/>
          </p:nvPr>
        </p:nvSpPr>
        <p:spPr>
          <a:xfrm>
            <a:off x="3020040" y="2644920"/>
            <a:ext cx="197172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16"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7" name="PlaceHolder 3"/>
          <p:cNvSpPr>
            <a:spLocks noGrp="1"/>
          </p:cNvSpPr>
          <p:nvPr>
            <p:ph type="body"/>
          </p:nvPr>
        </p:nvSpPr>
        <p:spPr>
          <a:xfrm>
            <a:off x="302004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18" name="PlaceHolder 4"/>
          <p:cNvSpPr>
            <a:spLocks noGrp="1"/>
          </p:cNvSpPr>
          <p:nvPr>
            <p:ph type="body"/>
          </p:nvPr>
        </p:nvSpPr>
        <p:spPr>
          <a:xfrm>
            <a:off x="615780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0" name="PlaceHolder 2"/>
          <p:cNvSpPr>
            <a:spLocks noGrp="1"/>
          </p:cNvSpPr>
          <p:nvPr>
            <p:ph type="body"/>
          </p:nvPr>
        </p:nvSpPr>
        <p:spPr>
          <a:xfrm>
            <a:off x="3020040" y="2342520"/>
            <a:ext cx="2988000" cy="5781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1"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2" name="PlaceHolder 4"/>
          <p:cNvSpPr>
            <a:spLocks noGrp="1"/>
          </p:cNvSpPr>
          <p:nvPr>
            <p:ph type="body"/>
          </p:nvPr>
        </p:nvSpPr>
        <p:spPr>
          <a:xfrm>
            <a:off x="6157800" y="26449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375120" y="204120"/>
            <a:ext cx="11435760" cy="1136160"/>
          </a:xfrm>
          <a:prstGeom prst="rect">
            <a:avLst/>
          </a:prstGeom>
        </p:spPr>
        <p:txBody>
          <a:bodyPr lIns="0" rIns="0" tIns="0" bIns="0" anchor="ctr"/>
          <a:p>
            <a:endParaRPr b="0" lang="en-US" sz="1800" spc="-1" strike="noStrike">
              <a:solidFill>
                <a:srgbClr val="000000"/>
              </a:solidFill>
              <a:latin typeface="Franklin Gothic Book"/>
            </a:endParaRPr>
          </a:p>
        </p:txBody>
      </p:sp>
      <p:sp>
        <p:nvSpPr>
          <p:cNvPr id="24" name="PlaceHolder 2"/>
          <p:cNvSpPr>
            <a:spLocks noGrp="1"/>
          </p:cNvSpPr>
          <p:nvPr>
            <p:ph type="body"/>
          </p:nvPr>
        </p:nvSpPr>
        <p:spPr>
          <a:xfrm>
            <a:off x="302004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5" name="PlaceHolder 3"/>
          <p:cNvSpPr>
            <a:spLocks noGrp="1"/>
          </p:cNvSpPr>
          <p:nvPr>
            <p:ph type="body"/>
          </p:nvPr>
        </p:nvSpPr>
        <p:spPr>
          <a:xfrm>
            <a:off x="6157800" y="2342520"/>
            <a:ext cx="29880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
        <p:nvSpPr>
          <p:cNvPr id="26" name="PlaceHolder 4"/>
          <p:cNvSpPr>
            <a:spLocks noGrp="1"/>
          </p:cNvSpPr>
          <p:nvPr>
            <p:ph type="body"/>
          </p:nvPr>
        </p:nvSpPr>
        <p:spPr>
          <a:xfrm>
            <a:off x="3020040" y="2644920"/>
            <a:ext cx="6123600" cy="275760"/>
          </a:xfrm>
          <a:prstGeom prst="rect">
            <a:avLst/>
          </a:prstGeom>
        </p:spPr>
        <p:txBody>
          <a:bodyPr lIns="0" rIns="0" tIns="0" bIns="0">
            <a:normAutofit/>
          </a:bodyPr>
          <a:p>
            <a:endParaRPr b="0" lang="en-US" sz="2200" spc="-1" strike="noStrike">
              <a:solidFill>
                <a:srgbClr val="27282a"/>
              </a:solidFill>
              <a:latin typeface="Franklin Gothic Book"/>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jpe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jpeg"/><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slideLayout" Target="../slideLayouts/slideLayout31.xml"/><Relationship Id="rId14" Type="http://schemas.openxmlformats.org/officeDocument/2006/relationships/slideLayout" Target="../slideLayouts/slideLayout32.xml"/><Relationship Id="rId15" Type="http://schemas.openxmlformats.org/officeDocument/2006/relationships/slideLayout" Target="../slideLayouts/slideLayout33.xml"/><Relationship Id="rId16" Type="http://schemas.openxmlformats.org/officeDocument/2006/relationships/slideLayout" Target="../slideLayouts/slideLayout34.xml"/><Relationship Id="rId17" Type="http://schemas.openxmlformats.org/officeDocument/2006/relationships/slideLayout" Target="../slideLayouts/slideLayout35.xml"/><Relationship Id="rId18"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8.jpe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9.jpeg"/><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slideLayout" Target="../slideLayouts/slideLayout60.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Picture 6" descr=""/>
          <p:cNvPicPr/>
          <p:nvPr/>
        </p:nvPicPr>
        <p:blipFill>
          <a:blip r:embed="rId2"/>
          <a:stretch/>
        </p:blipFill>
        <p:spPr>
          <a:xfrm>
            <a:off x="0" y="0"/>
            <a:ext cx="12191760" cy="6857640"/>
          </a:xfrm>
          <a:prstGeom prst="rect">
            <a:avLst/>
          </a:prstGeom>
          <a:ln w="9360">
            <a:noFill/>
          </a:ln>
        </p:spPr>
      </p:pic>
      <p:sp>
        <p:nvSpPr>
          <p:cNvPr id="1" name="CustomShape 1"/>
          <p:cNvSpPr/>
          <p:nvPr/>
        </p:nvSpPr>
        <p:spPr>
          <a:xfrm>
            <a:off x="982800" y="1268280"/>
            <a:ext cx="10243800" cy="661680"/>
          </a:xfrm>
          <a:prstGeom prst="rect">
            <a:avLst/>
          </a:prstGeom>
          <a:noFill/>
          <a:ln>
            <a:noFill/>
          </a:ln>
        </p:spPr>
        <p:style>
          <a:lnRef idx="0"/>
          <a:fillRef idx="0"/>
          <a:effectRef idx="0"/>
          <a:fontRef idx="minor"/>
        </p:style>
        <p:txBody>
          <a:bodyPr lIns="90000" rIns="90000" tIns="45000" bIns="45000"/>
          <a:p>
            <a:pPr algn="r" rtl="1">
              <a:lnSpc>
                <a:spcPct val="100000"/>
              </a:lnSpc>
            </a:pPr>
            <a:r>
              <a:rPr b="0" lang="en-GB" sz="2800" spc="199" strike="noStrike" cap="all">
                <a:solidFill>
                  <a:srgbClr val="ffffff"/>
                </a:solidFill>
                <a:latin typeface="Arial"/>
              </a:rPr>
              <a:t>الوحدة </a:t>
            </a:r>
            <a:r>
              <a:rPr b="0" lang="en-GB" sz="2800" spc="199" strike="noStrike" cap="all">
                <a:solidFill>
                  <a:srgbClr val="ffffff"/>
                </a:solidFill>
                <a:latin typeface="Arial"/>
              </a:rPr>
              <a:t>1</a:t>
            </a:r>
            <a:endParaRPr b="0" lang="en-GB" sz="2800" spc="-1" strike="noStrike">
              <a:latin typeface="Arial"/>
            </a:endParaRPr>
          </a:p>
        </p:txBody>
      </p:sp>
      <p:sp>
        <p:nvSpPr>
          <p:cNvPr id="2" name="CustomShape 2"/>
          <p:cNvSpPr/>
          <p:nvPr/>
        </p:nvSpPr>
        <p:spPr>
          <a:xfrm>
            <a:off x="592200" y="1116000"/>
            <a:ext cx="10907280" cy="2487240"/>
          </a:xfrm>
          <a:prstGeom prst="rect">
            <a:avLst/>
          </a:prstGeom>
          <a:ln>
            <a:noFill/>
          </a:ln>
        </p:spPr>
        <p:style>
          <a:lnRef idx="2">
            <a:schemeClr val="accent1"/>
          </a:lnRef>
          <a:fillRef idx="1">
            <a:schemeClr val="lt1"/>
          </a:fillRef>
          <a:effectRef idx="0">
            <a:schemeClr val="accent1"/>
          </a:effectRef>
          <a:fontRef idx="minor"/>
        </p:style>
      </p:sp>
      <p:sp>
        <p:nvSpPr>
          <p:cNvPr id="3" name="Line 3"/>
          <p:cNvSpPr/>
          <p:nvPr/>
        </p:nvSpPr>
        <p:spPr>
          <a:xfrm>
            <a:off x="1016280" y="2971800"/>
            <a:ext cx="10104480" cy="360"/>
          </a:xfrm>
          <a:prstGeom prst="line">
            <a:avLst/>
          </a:prstGeom>
          <a:ln w="76320">
            <a:solidFill>
              <a:schemeClr val="accent1"/>
            </a:solidFill>
            <a:round/>
          </a:ln>
        </p:spPr>
        <p:style>
          <a:lnRef idx="2">
            <a:schemeClr val="accent1"/>
          </a:lnRef>
          <a:fillRef idx="0">
            <a:schemeClr val="accent1"/>
          </a:fillRef>
          <a:effectRef idx="1">
            <a:schemeClr val="accent1"/>
          </a:effectRef>
          <a:fontRef idx="minor"/>
        </p:style>
      </p:sp>
      <p:sp>
        <p:nvSpPr>
          <p:cNvPr id="4" name="PlaceHolder 4"/>
          <p:cNvSpPr>
            <a:spLocks noGrp="1"/>
          </p:cNvSpPr>
          <p:nvPr>
            <p:ph type="title"/>
          </p:nvPr>
        </p:nvSpPr>
        <p:spPr>
          <a:xfrm>
            <a:off x="609480" y="273600"/>
            <a:ext cx="10972440" cy="1144800"/>
          </a:xfrm>
          <a:prstGeom prst="rect">
            <a:avLst/>
          </a:prstGeom>
        </p:spPr>
        <p:txBody>
          <a:bodyPr lIns="0" rIns="0" tIns="0" bIns="0" anchor="ctr"/>
          <a:p>
            <a:r>
              <a:rPr b="0" lang="en-US" sz="1800" spc="-1" strike="noStrike">
                <a:solidFill>
                  <a:srgbClr val="000000"/>
                </a:solidFill>
                <a:latin typeface="Franklin Gothic Book"/>
              </a:rPr>
              <a:t>Click to edit the title text format</a:t>
            </a:r>
            <a:endParaRPr b="0" lang="en-US" sz="1800" spc="-1" strike="noStrike">
              <a:solidFill>
                <a:srgbClr val="000000"/>
              </a:solidFill>
              <a:latin typeface="Franklin Gothic Book"/>
            </a:endParaRPr>
          </a:p>
        </p:txBody>
      </p:sp>
      <p:sp>
        <p:nvSpPr>
          <p:cNvPr id="5" name="PlaceHolder 5"/>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2200" spc="-1" strike="noStrike">
                <a:solidFill>
                  <a:srgbClr val="27282a"/>
                </a:solidFill>
                <a:latin typeface="Franklin Gothic Book"/>
              </a:rPr>
              <a:t>Click to edit the outline text format</a:t>
            </a:r>
            <a:endParaRPr b="0" lang="en-US" sz="2200" spc="-1" strike="noStrike">
              <a:solidFill>
                <a:srgbClr val="27282a"/>
              </a:solidFill>
              <a:latin typeface="Franklin Gothic Book"/>
            </a:endParaRPr>
          </a:p>
          <a:p>
            <a:pPr lvl="1" marL="864000" indent="-324000">
              <a:spcBef>
                <a:spcPts val="1134"/>
              </a:spcBef>
              <a:buClr>
                <a:srgbClr val="000000"/>
              </a:buClr>
              <a:buSzPct val="75000"/>
              <a:buFont typeface="Symbol" charset="2"/>
              <a:buChar char=""/>
            </a:pPr>
            <a:r>
              <a:rPr b="0" lang="en-US" sz="1400" spc="-1" strike="noStrike">
                <a:solidFill>
                  <a:srgbClr val="27282a"/>
                </a:solidFill>
                <a:latin typeface="Franklin Gothic Book"/>
              </a:rPr>
              <a:t>Second Outline Level</a:t>
            </a:r>
            <a:endParaRPr b="0" lang="en-US" sz="1400" spc="-1" strike="noStrike">
              <a:solidFill>
                <a:srgbClr val="27282a"/>
              </a:solidFill>
              <a:latin typeface="Franklin Gothic Book"/>
            </a:endParaRPr>
          </a:p>
          <a:p>
            <a:pPr lvl="2" marL="1296000" indent="-288000">
              <a:spcBef>
                <a:spcPts val="850"/>
              </a:spcBef>
              <a:buClr>
                <a:srgbClr val="000000"/>
              </a:buClr>
              <a:buSzPct val="45000"/>
              <a:buFont typeface="Wingdings" charset="2"/>
              <a:buChar char=""/>
            </a:pPr>
            <a:r>
              <a:rPr b="0" lang="en-US" sz="1400" spc="-1" strike="noStrike">
                <a:solidFill>
                  <a:srgbClr val="27282a"/>
                </a:solidFill>
                <a:latin typeface="Franklin Gothic Book"/>
              </a:rPr>
              <a:t>Third Outline Level</a:t>
            </a:r>
            <a:endParaRPr b="0" lang="en-US" sz="1400" spc="-1" strike="noStrike">
              <a:solidFill>
                <a:srgbClr val="27282a"/>
              </a:solidFill>
              <a:latin typeface="Franklin Gothic Book"/>
            </a:endParaRPr>
          </a:p>
          <a:p>
            <a:pPr lvl="3" marL="1728000" indent="-216000">
              <a:spcBef>
                <a:spcPts val="567"/>
              </a:spcBef>
              <a:buClr>
                <a:srgbClr val="000000"/>
              </a:buClr>
              <a:buSzPct val="75000"/>
              <a:buFont typeface="Symbol" charset="2"/>
              <a:buChar char=""/>
            </a:pPr>
            <a:r>
              <a:rPr b="0" lang="en-US" sz="1400" spc="-1" strike="noStrike">
                <a:solidFill>
                  <a:srgbClr val="27282a"/>
                </a:solidFill>
                <a:latin typeface="Franklin Gothic Book"/>
              </a:rPr>
              <a:t>Fourth Outline Level</a:t>
            </a:r>
            <a:endParaRPr b="0" lang="en-US" sz="1400" spc="-1" strike="noStrike">
              <a:solidFill>
                <a:srgbClr val="27282a"/>
              </a:solidFill>
              <a:latin typeface="Franklin Gothic Book"/>
            </a:endParaRPr>
          </a:p>
          <a:p>
            <a:pPr lvl="4" marL="2160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Fifth Outline Level</a:t>
            </a:r>
            <a:endParaRPr b="0" lang="en-US" sz="2000" spc="-1" strike="noStrike">
              <a:solidFill>
                <a:srgbClr val="27282a"/>
              </a:solidFill>
              <a:latin typeface="Franklin Gothic Book"/>
            </a:endParaRPr>
          </a:p>
          <a:p>
            <a:pPr lvl="5" marL="2592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Sixth Outline Level</a:t>
            </a:r>
            <a:endParaRPr b="0" lang="en-US" sz="2000" spc="-1" strike="noStrike">
              <a:solidFill>
                <a:srgbClr val="27282a"/>
              </a:solidFill>
              <a:latin typeface="Franklin Gothic Book"/>
            </a:endParaRPr>
          </a:p>
          <a:p>
            <a:pPr lvl="6" marL="3024000" indent="-216000">
              <a:spcBef>
                <a:spcPts val="283"/>
              </a:spcBef>
              <a:buClr>
                <a:srgbClr val="000000"/>
              </a:buClr>
              <a:buSzPct val="45000"/>
              <a:buFont typeface="Wingdings" charset="2"/>
              <a:buChar char=""/>
            </a:pPr>
            <a:r>
              <a:rPr b="0" lang="en-US" sz="2000" spc="-1" strike="noStrike">
                <a:solidFill>
                  <a:srgbClr val="27282a"/>
                </a:solidFill>
                <a:latin typeface="Franklin Gothic Book"/>
              </a:rPr>
              <a:t>Seventh Outline Level</a:t>
            </a:r>
            <a:endParaRPr b="0" lang="en-US" sz="20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2" name="Picture 6" descr=""/>
          <p:cNvPicPr/>
          <p:nvPr/>
        </p:nvPicPr>
        <p:blipFill>
          <a:blip r:embed="rId2"/>
          <a:stretch/>
        </p:blipFill>
        <p:spPr>
          <a:xfrm>
            <a:off x="0" y="0"/>
            <a:ext cx="12191760" cy="6857640"/>
          </a:xfrm>
          <a:prstGeom prst="rect">
            <a:avLst/>
          </a:prstGeom>
          <a:ln w="9360">
            <a:noFill/>
          </a:ln>
        </p:spPr>
      </p:pic>
      <p:sp>
        <p:nvSpPr>
          <p:cNvPr id="43" name="PlaceHolder 1"/>
          <p:cNvSpPr>
            <a:spLocks noGrp="1"/>
          </p:cNvSpPr>
          <p:nvPr>
            <p:ph type="title"/>
          </p:nvPr>
        </p:nvSpPr>
        <p:spPr>
          <a:xfrm>
            <a:off x="973800" y="1963080"/>
            <a:ext cx="10244160" cy="2134440"/>
          </a:xfrm>
          <a:prstGeom prst="rect">
            <a:avLst/>
          </a:prstGeom>
        </p:spPr>
        <p:txBody>
          <a:bodyPr/>
          <a:p>
            <a:pPr>
              <a:lnSpc>
                <a:spcPct val="100000"/>
              </a:lnSpc>
            </a:pPr>
            <a:r>
              <a:rPr b="0" lang="en-US" sz="6000" spc="299" strike="noStrike" cap="all">
                <a:solidFill>
                  <a:srgbClr val="ffffff"/>
                </a:solidFill>
                <a:latin typeface="Franklin Gothic Medium"/>
                <a:ea typeface="MS PGothic"/>
              </a:rPr>
              <a:t>Click to edit Master title style</a:t>
            </a:r>
            <a:endParaRPr b="0" lang="en-US" sz="6000" spc="-1" strike="noStrike">
              <a:solidFill>
                <a:srgbClr val="000000"/>
              </a:solidFill>
              <a:latin typeface="Franklin Gothic Book"/>
            </a:endParaRPr>
          </a:p>
        </p:txBody>
      </p:sp>
      <p:sp>
        <p:nvSpPr>
          <p:cNvPr id="44" name="PlaceHolder 2"/>
          <p:cNvSpPr>
            <a:spLocks noGrp="1"/>
          </p:cNvSpPr>
          <p:nvPr>
            <p:ph type="body"/>
          </p:nvPr>
        </p:nvSpPr>
        <p:spPr>
          <a:xfrm>
            <a:off x="973800" y="1269360"/>
            <a:ext cx="10329120" cy="72036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2800" spc="97" strike="noStrike">
                <a:solidFill>
                  <a:srgbClr val="ffffff"/>
                </a:solidFill>
                <a:latin typeface="Franklin Gothic Medium"/>
                <a:ea typeface="MS PGothic"/>
              </a:rPr>
              <a:t>Click to edit Master text styles</a:t>
            </a:r>
            <a:endParaRPr b="0" lang="en-US" sz="2800" spc="-1" strike="noStrike">
              <a:solidFill>
                <a:srgbClr val="27282a"/>
              </a:solidFill>
              <a:latin typeface="Franklin Gothic Book"/>
            </a:endParaRPr>
          </a:p>
        </p:txBody>
      </p:sp>
      <p:sp>
        <p:nvSpPr>
          <p:cNvPr id="45" name="PlaceHolder 3"/>
          <p:cNvSpPr>
            <a:spLocks noGrp="1"/>
          </p:cNvSpPr>
          <p:nvPr>
            <p:ph type="body"/>
          </p:nvPr>
        </p:nvSpPr>
        <p:spPr>
          <a:xfrm>
            <a:off x="973800" y="4889880"/>
            <a:ext cx="10200960" cy="80280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3200" spc="117" strike="noStrike">
                <a:solidFill>
                  <a:srgbClr val="ffffff"/>
                </a:solidFill>
                <a:latin typeface="Franklin Gothic Book"/>
                <a:ea typeface="MS PGothic"/>
              </a:rPr>
              <a:t>Click to edit Master text styles</a:t>
            </a:r>
            <a:endParaRPr b="0" lang="en-US" sz="32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2"/>
          <a:stretch>
            <a:fillRect/>
          </a:stretch>
        </a:blipFill>
      </p:bgPr>
    </p:bg>
    <p:spTree>
      <p:nvGrpSpPr>
        <p:cNvPr id="1" name=""/>
        <p:cNvGrpSpPr/>
        <p:nvPr/>
      </p:nvGrpSpPr>
      <p:grpSpPr>
        <a:xfrm>
          <a:off x="0" y="0"/>
          <a:ext cx="0" cy="0"/>
          <a:chOff x="0" y="0"/>
          <a:chExt cx="0" cy="0"/>
        </a:xfrm>
      </p:grpSpPr>
      <p:pic>
        <p:nvPicPr>
          <p:cNvPr id="82" name="Picture 6" descr=""/>
          <p:cNvPicPr/>
          <p:nvPr/>
        </p:nvPicPr>
        <p:blipFill>
          <a:blip r:embed="rId3"/>
          <a:stretch/>
        </p:blipFill>
        <p:spPr>
          <a:xfrm>
            <a:off x="360" y="0"/>
            <a:ext cx="12191760" cy="6857640"/>
          </a:xfrm>
          <a:prstGeom prst="rect">
            <a:avLst/>
          </a:prstGeom>
          <a:ln w="9360">
            <a:noFill/>
          </a:ln>
        </p:spPr>
      </p:pic>
      <p:sp>
        <p:nvSpPr>
          <p:cNvPr id="83" name="PlaceHolder 1"/>
          <p:cNvSpPr>
            <a:spLocks noGrp="1"/>
          </p:cNvSpPr>
          <p:nvPr>
            <p:ph type="title"/>
          </p:nvPr>
        </p:nvSpPr>
        <p:spPr>
          <a:xfrm>
            <a:off x="663120" y="2419560"/>
            <a:ext cx="4769280" cy="1545120"/>
          </a:xfrm>
          <a:prstGeom prst="rect">
            <a:avLst/>
          </a:prstGeom>
        </p:spPr>
        <p:txBody>
          <a:bodyPr anchor="ctr"/>
          <a:p>
            <a:pPr algn="ctr">
              <a:lnSpc>
                <a:spcPct val="100000"/>
              </a:lnSpc>
            </a:pPr>
            <a:r>
              <a:rPr b="0" lang="en-US" sz="4400" spc="299" strike="noStrike" cap="all">
                <a:solidFill>
                  <a:srgbClr val="ffffff"/>
                </a:solidFill>
                <a:latin typeface="Franklin Gothic Medium"/>
                <a:ea typeface="MS PGothic"/>
              </a:rPr>
              <a:t>Click to edit Master title style</a:t>
            </a:r>
            <a:endParaRPr b="0" lang="en-US" sz="4400" spc="-1" strike="noStrike">
              <a:solidFill>
                <a:srgbClr val="000000"/>
              </a:solidFill>
              <a:latin typeface="Franklin Gothic Book"/>
            </a:endParaRPr>
          </a:p>
        </p:txBody>
      </p:sp>
      <p:sp>
        <p:nvSpPr>
          <p:cNvPr id="84" name="PlaceHolder 2"/>
          <p:cNvSpPr>
            <a:spLocks noGrp="1"/>
          </p:cNvSpPr>
          <p:nvPr>
            <p:ph type="body"/>
          </p:nvPr>
        </p:nvSpPr>
        <p:spPr>
          <a:xfrm>
            <a:off x="7027200" y="860760"/>
            <a:ext cx="4478400" cy="5052960"/>
          </a:xfrm>
          <a:prstGeom prst="rect">
            <a:avLst/>
          </a:prstGeom>
        </p:spPr>
        <p:txBody>
          <a:bodyPr lIns="45720" rIns="45720" anchor="ctr"/>
          <a:p>
            <a:pPr marL="457200" indent="-456840">
              <a:lnSpc>
                <a:spcPct val="100000"/>
              </a:lnSpc>
              <a:spcBef>
                <a:spcPts val="1199"/>
              </a:spcBef>
              <a:spcAft>
                <a:spcPts val="2401"/>
              </a:spcAft>
              <a:buBlip>
                <a:blip r:embed="rId4"/>
              </a:buBlip>
            </a:pPr>
            <a:r>
              <a:rPr b="0" lang="en-US" sz="2000" spc="-1" strike="noStrike">
                <a:solidFill>
                  <a:srgbClr val="27282a"/>
                </a:solidFill>
                <a:latin typeface="Franklin Gothic Book"/>
                <a:ea typeface="MS PGothic"/>
              </a:rPr>
              <a:t>Click to edit Master text styles</a:t>
            </a:r>
            <a:endParaRPr b="0" lang="en-US" sz="2000" spc="-1" strike="noStrike">
              <a:solidFill>
                <a:srgbClr val="27282a"/>
              </a:solidFill>
              <a:latin typeface="Franklin Gothic Book"/>
            </a:endParaRPr>
          </a:p>
          <a:p>
            <a:pPr lvl="1" marL="265320" indent="-136800">
              <a:lnSpc>
                <a:spcPct val="100000"/>
              </a:lnSpc>
              <a:spcBef>
                <a:spcPts val="201"/>
              </a:spcBef>
              <a:spcAft>
                <a:spcPts val="400"/>
              </a:spcAft>
              <a:buBlip>
                <a:blip r:embed="rId5"/>
              </a:buBlip>
            </a:pPr>
            <a:r>
              <a:rPr b="0" lang="en-US" sz="1800" spc="-1" strike="noStrike">
                <a:solidFill>
                  <a:srgbClr val="27282a"/>
                </a:solidFill>
                <a:latin typeface="Franklin Gothic Book"/>
                <a:ea typeface="MS PGothic"/>
              </a:rPr>
              <a:t>Second level</a:t>
            </a:r>
            <a:endParaRPr b="0" lang="en-US" sz="1800" spc="-1" strike="noStrike">
              <a:solidFill>
                <a:srgbClr val="27282a"/>
              </a:solidFill>
              <a:latin typeface="Franklin Gothic Book"/>
            </a:endParaRPr>
          </a:p>
          <a:p>
            <a:pPr lvl="2" marL="448200" indent="-136800">
              <a:lnSpc>
                <a:spcPct val="100000"/>
              </a:lnSpc>
              <a:spcBef>
                <a:spcPts val="201"/>
              </a:spcBef>
              <a:spcAft>
                <a:spcPts val="400"/>
              </a:spcAft>
              <a:buBlip>
                <a:blip r:embed="rId6"/>
              </a:buBlip>
            </a:pPr>
            <a:r>
              <a:rPr b="0" lang="en-US" sz="1400" spc="-1" strike="noStrike">
                <a:solidFill>
                  <a:srgbClr val="27282a"/>
                </a:solidFill>
                <a:latin typeface="Franklin Gothic Book"/>
                <a:ea typeface="MS PGothic"/>
              </a:rPr>
              <a:t>Third level</a:t>
            </a:r>
            <a:endParaRPr b="0" lang="en-US" sz="14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21" name="Picture 6" descr=""/>
          <p:cNvPicPr/>
          <p:nvPr/>
        </p:nvPicPr>
        <p:blipFill>
          <a:blip r:embed="rId2"/>
          <a:stretch/>
        </p:blipFill>
        <p:spPr>
          <a:xfrm>
            <a:off x="0" y="0"/>
            <a:ext cx="12191760" cy="6857640"/>
          </a:xfrm>
          <a:prstGeom prst="rect">
            <a:avLst/>
          </a:prstGeom>
          <a:ln w="9360">
            <a:noFill/>
          </a:ln>
        </p:spPr>
      </p:pic>
      <p:sp>
        <p:nvSpPr>
          <p:cNvPr id="122" name="PlaceHolder 1"/>
          <p:cNvSpPr>
            <a:spLocks noGrp="1"/>
          </p:cNvSpPr>
          <p:nvPr>
            <p:ph type="title"/>
          </p:nvPr>
        </p:nvSpPr>
        <p:spPr>
          <a:xfrm>
            <a:off x="375120" y="204120"/>
            <a:ext cx="11435760" cy="1136160"/>
          </a:xfrm>
          <a:prstGeom prst="rect">
            <a:avLst/>
          </a:prstGeom>
        </p:spPr>
        <p:txBody>
          <a:bodyPr anchor="ctr"/>
          <a:p>
            <a:pPr>
              <a:lnSpc>
                <a:spcPct val="100000"/>
              </a:lnSpc>
            </a:pPr>
            <a:r>
              <a:rPr b="0" lang="en-US" sz="4000" spc="97" strike="noStrike" cap="all">
                <a:solidFill>
                  <a:srgbClr val="ffffff"/>
                </a:solidFill>
                <a:latin typeface="Franklin Gothic Medium"/>
                <a:ea typeface="MS PGothic"/>
              </a:rPr>
              <a:t>Click to edit Master title style</a:t>
            </a:r>
            <a:endParaRPr b="0" lang="en-US" sz="4000" spc="-1" strike="noStrike">
              <a:solidFill>
                <a:srgbClr val="000000"/>
              </a:solidFill>
              <a:latin typeface="Franklin Gothic Book"/>
            </a:endParaRPr>
          </a:p>
        </p:txBody>
      </p:sp>
      <p:sp>
        <p:nvSpPr>
          <p:cNvPr id="123" name="PlaceHolder 2"/>
          <p:cNvSpPr>
            <a:spLocks noGrp="1"/>
          </p:cNvSpPr>
          <p:nvPr>
            <p:ph type="body"/>
          </p:nvPr>
        </p:nvSpPr>
        <p:spPr>
          <a:xfrm>
            <a:off x="1023840" y="2286000"/>
            <a:ext cx="9720000" cy="4022280"/>
          </a:xfrm>
          <a:prstGeom prst="rect">
            <a:avLst/>
          </a:prstGeom>
        </p:spPr>
        <p:txBody>
          <a:bodyPr lIns="45720" rIns="45720"/>
          <a:p>
            <a:pPr marL="90360" indent="-90000">
              <a:lnSpc>
                <a:spcPct val="100000"/>
              </a:lnSpc>
              <a:spcBef>
                <a:spcPts val="1199"/>
              </a:spcBef>
              <a:spcAft>
                <a:spcPts val="201"/>
              </a:spcAft>
              <a:buClr>
                <a:srgbClr val="e8722d"/>
              </a:buClr>
              <a:buFont typeface="Tw Cen MT"/>
              <a:buChar char=" "/>
            </a:pPr>
            <a:r>
              <a:rPr b="0" lang="en-US" sz="2200" spc="29" strike="noStrike">
                <a:solidFill>
                  <a:srgbClr val="27282a"/>
                </a:solidFill>
                <a:latin typeface="Franklin Gothic Book"/>
                <a:ea typeface="MS PGothic"/>
              </a:rPr>
              <a:t>Click to edit Master text styles</a:t>
            </a:r>
            <a:endParaRPr b="0" lang="en-US" sz="22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60" name="Picture 6" descr=""/>
          <p:cNvPicPr/>
          <p:nvPr/>
        </p:nvPicPr>
        <p:blipFill>
          <a:blip r:embed="rId2"/>
          <a:stretch/>
        </p:blipFill>
        <p:spPr>
          <a:xfrm>
            <a:off x="0" y="0"/>
            <a:ext cx="12191760" cy="6857640"/>
          </a:xfrm>
          <a:prstGeom prst="rect">
            <a:avLst/>
          </a:prstGeom>
          <a:ln w="9360">
            <a:noFill/>
          </a:ln>
        </p:spPr>
      </p:pic>
      <p:sp>
        <p:nvSpPr>
          <p:cNvPr id="161" name="CustomShape 1"/>
          <p:cNvSpPr/>
          <p:nvPr/>
        </p:nvSpPr>
        <p:spPr>
          <a:xfrm>
            <a:off x="0" y="1552680"/>
            <a:ext cx="12191760" cy="5304960"/>
          </a:xfrm>
          <a:prstGeom prst="rect">
            <a:avLst/>
          </a:prstGeom>
          <a:ln>
            <a:solidFill>
              <a:schemeClr val="bg1"/>
            </a:solidFill>
            <a:round/>
          </a:ln>
        </p:spPr>
        <p:style>
          <a:lnRef idx="2">
            <a:schemeClr val="accent2"/>
          </a:lnRef>
          <a:fillRef idx="1">
            <a:schemeClr val="lt1"/>
          </a:fillRef>
          <a:effectRef idx="0">
            <a:schemeClr val="accent2"/>
          </a:effectRef>
          <a:fontRef idx="minor"/>
        </p:style>
      </p:sp>
      <p:sp>
        <p:nvSpPr>
          <p:cNvPr id="162" name="CustomShape 2"/>
          <p:cNvSpPr/>
          <p:nvPr/>
        </p:nvSpPr>
        <p:spPr>
          <a:xfrm>
            <a:off x="2840040" y="2003400"/>
            <a:ext cx="6525720" cy="1186920"/>
          </a:xfrm>
          <a:prstGeom prst="rect">
            <a:avLst/>
          </a:prstGeom>
          <a:noFill/>
          <a:ln w="76320">
            <a:solidFill>
              <a:schemeClr val="accent3"/>
            </a:solidFill>
            <a:round/>
          </a:ln>
        </p:spPr>
        <p:style>
          <a:lnRef idx="2">
            <a:schemeClr val="accent1"/>
          </a:lnRef>
          <a:fillRef idx="1">
            <a:schemeClr val="lt1"/>
          </a:fillRef>
          <a:effectRef idx="0">
            <a:schemeClr val="accent1"/>
          </a:effectRef>
          <a:fontRef idx="minor"/>
        </p:style>
      </p:sp>
      <p:sp>
        <p:nvSpPr>
          <p:cNvPr id="163" name="CustomShape 3"/>
          <p:cNvSpPr/>
          <p:nvPr/>
        </p:nvSpPr>
        <p:spPr>
          <a:xfrm>
            <a:off x="2840040" y="3597120"/>
            <a:ext cx="6525720" cy="1186920"/>
          </a:xfrm>
          <a:prstGeom prst="rect">
            <a:avLst/>
          </a:prstGeom>
          <a:noFill/>
          <a:ln w="76320">
            <a:solidFill>
              <a:schemeClr val="accent5"/>
            </a:solidFill>
            <a:round/>
          </a:ln>
        </p:spPr>
        <p:style>
          <a:lnRef idx="2">
            <a:schemeClr val="accent1"/>
          </a:lnRef>
          <a:fillRef idx="1">
            <a:schemeClr val="lt1"/>
          </a:fillRef>
          <a:effectRef idx="0">
            <a:schemeClr val="accent1"/>
          </a:effectRef>
          <a:fontRef idx="minor"/>
        </p:style>
      </p:sp>
      <p:sp>
        <p:nvSpPr>
          <p:cNvPr id="164" name="CustomShape 4"/>
          <p:cNvSpPr/>
          <p:nvPr/>
        </p:nvSpPr>
        <p:spPr>
          <a:xfrm>
            <a:off x="2840040" y="5207040"/>
            <a:ext cx="6525720" cy="1186920"/>
          </a:xfrm>
          <a:prstGeom prst="rect">
            <a:avLst/>
          </a:prstGeom>
          <a:noFill/>
          <a:ln w="76320">
            <a:solidFill>
              <a:schemeClr val="accent6"/>
            </a:solidFill>
            <a:round/>
          </a:ln>
        </p:spPr>
        <p:style>
          <a:lnRef idx="2">
            <a:schemeClr val="accent1"/>
          </a:lnRef>
          <a:fillRef idx="1">
            <a:schemeClr val="lt1"/>
          </a:fillRef>
          <a:effectRef idx="0">
            <a:schemeClr val="accent1"/>
          </a:effectRef>
          <a:fontRef idx="minor"/>
        </p:style>
      </p:sp>
      <p:sp>
        <p:nvSpPr>
          <p:cNvPr id="165" name="PlaceHolder 5"/>
          <p:cNvSpPr>
            <a:spLocks noGrp="1"/>
          </p:cNvSpPr>
          <p:nvPr>
            <p:ph type="title"/>
          </p:nvPr>
        </p:nvSpPr>
        <p:spPr>
          <a:xfrm>
            <a:off x="375120" y="204120"/>
            <a:ext cx="11435760" cy="1136160"/>
          </a:xfrm>
          <a:prstGeom prst="rect">
            <a:avLst/>
          </a:prstGeom>
        </p:spPr>
        <p:txBody>
          <a:bodyPr anchor="ctr"/>
          <a:p>
            <a:pPr algn="ctr">
              <a:lnSpc>
                <a:spcPct val="100000"/>
              </a:lnSpc>
            </a:pPr>
            <a:r>
              <a:rPr b="0" lang="en-US" sz="4000" spc="97" strike="noStrike" cap="all">
                <a:solidFill>
                  <a:srgbClr val="ffffff"/>
                </a:solidFill>
                <a:latin typeface="Franklin Gothic Medium"/>
                <a:ea typeface="MS PGothic"/>
              </a:rPr>
              <a:t>Click to edit Master title style</a:t>
            </a:r>
            <a:endParaRPr b="0" lang="en-US" sz="4000" spc="-1" strike="noStrike">
              <a:solidFill>
                <a:srgbClr val="000000"/>
              </a:solidFill>
              <a:latin typeface="Franklin Gothic Book"/>
            </a:endParaRPr>
          </a:p>
        </p:txBody>
      </p:sp>
      <p:sp>
        <p:nvSpPr>
          <p:cNvPr id="166" name="PlaceHolder 6"/>
          <p:cNvSpPr>
            <a:spLocks noGrp="1"/>
          </p:cNvSpPr>
          <p:nvPr>
            <p:ph type="body"/>
          </p:nvPr>
        </p:nvSpPr>
        <p:spPr>
          <a:xfrm>
            <a:off x="3020040" y="234252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e8722d"/>
                </a:solidFill>
                <a:latin typeface="Franklin Gothic Medium"/>
                <a:ea typeface="MS PGothic"/>
              </a:rPr>
              <a:t>Click to edit Master text styles</a:t>
            </a:r>
            <a:endParaRPr b="0" lang="en-US" sz="3200" spc="-1" strike="noStrike">
              <a:solidFill>
                <a:srgbClr val="27282a"/>
              </a:solidFill>
              <a:latin typeface="Franklin Gothic Book"/>
            </a:endParaRPr>
          </a:p>
        </p:txBody>
      </p:sp>
      <p:sp>
        <p:nvSpPr>
          <p:cNvPr id="167" name="PlaceHolder 7"/>
          <p:cNvSpPr>
            <a:spLocks noGrp="1"/>
          </p:cNvSpPr>
          <p:nvPr>
            <p:ph type="body"/>
          </p:nvPr>
        </p:nvSpPr>
        <p:spPr>
          <a:xfrm>
            <a:off x="3020040" y="395100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829e3d"/>
                </a:solidFill>
                <a:latin typeface="Franklin Gothic Medium"/>
                <a:ea typeface="MS PGothic"/>
              </a:rPr>
              <a:t>Click to edit Master text styles</a:t>
            </a:r>
            <a:endParaRPr b="0" lang="en-US" sz="3200" spc="-1" strike="noStrike">
              <a:solidFill>
                <a:srgbClr val="27282a"/>
              </a:solidFill>
              <a:latin typeface="Franklin Gothic Book"/>
            </a:endParaRPr>
          </a:p>
        </p:txBody>
      </p:sp>
      <p:sp>
        <p:nvSpPr>
          <p:cNvPr id="168" name="PlaceHolder 8"/>
          <p:cNvSpPr>
            <a:spLocks noGrp="1"/>
          </p:cNvSpPr>
          <p:nvPr>
            <p:ph type="body"/>
          </p:nvPr>
        </p:nvSpPr>
        <p:spPr>
          <a:xfrm>
            <a:off x="3020040" y="5573880"/>
            <a:ext cx="6123600" cy="578160"/>
          </a:xfrm>
          <a:prstGeom prst="rect">
            <a:avLst/>
          </a:prstGeom>
        </p:spPr>
        <p:txBody>
          <a:bodyPr lIns="45720" rIns="45720">
            <a:normAutofit/>
          </a:bodyPr>
          <a:p>
            <a:pPr marL="90360" indent="-90000" algn="ctr">
              <a:lnSpc>
                <a:spcPct val="100000"/>
              </a:lnSpc>
              <a:spcBef>
                <a:spcPts val="1199"/>
              </a:spcBef>
              <a:spcAft>
                <a:spcPts val="201"/>
              </a:spcAft>
              <a:buClr>
                <a:srgbClr val="e8722d"/>
              </a:buClr>
              <a:buFont typeface="Tw Cen MT"/>
              <a:buChar char=" "/>
            </a:pPr>
            <a:r>
              <a:rPr b="0" lang="en-US" sz="3200" spc="228" strike="noStrike">
                <a:solidFill>
                  <a:srgbClr val="f3c317"/>
                </a:solidFill>
                <a:latin typeface="Franklin Gothic Medium"/>
                <a:ea typeface="MS PGothic"/>
              </a:rPr>
              <a:t>Click to edit Master text styles</a:t>
            </a:r>
            <a:endParaRPr b="0" lang="en-US" sz="3200" spc="-1" strike="noStrike">
              <a:solidFill>
                <a:srgbClr val="27282a"/>
              </a:solidFill>
              <a:latin typeface="Franklin Gothic Book"/>
            </a:endParaRPr>
          </a:p>
        </p:txBody>
      </p:sp>
    </p:spTree>
  </p:cSld>
  <p:clrMap bg1="lt1" bg2="lt2" tx1="dk1" tx2="dk2" accent1="accent1" accent2="accent2" accent3="accent3" accent4="accent4" accent5="accent5" accent6="accent6" hlink="hlink" folHlink="folHlink"/>
  <p:sldLayoutIdLst>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25.xml"/><Relationship Id="rId3"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6.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slideLayout" Target="../slideLayouts/slideLayout25.xml"/><Relationship Id="rId5"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25.xml"/><Relationship Id="rId3"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1"/>
          <a:stretch>
            <a:fillRect/>
          </a:stretch>
        </a:blipFill>
      </p:bgPr>
    </p:bg>
    <p:spTree>
      <p:nvGrpSpPr>
        <p:cNvPr id="1" name=""/>
        <p:cNvGrpSpPr/>
        <p:nvPr/>
      </p:nvGrpSpPr>
      <p:grpSpPr>
        <a:xfrm>
          <a:off x="0" y="0"/>
          <a:ext cx="0" cy="0"/>
          <a:chOff x="0" y="0"/>
          <a:chExt cx="0" cy="0"/>
        </a:xfrm>
      </p:grpSpPr>
      <p:sp>
        <p:nvSpPr>
          <p:cNvPr id="210" name="CustomShape 1"/>
          <p:cNvSpPr/>
          <p:nvPr/>
        </p:nvSpPr>
        <p:spPr>
          <a:xfrm>
            <a:off x="956880" y="1476360"/>
            <a:ext cx="10243800" cy="608040"/>
          </a:xfrm>
          <a:prstGeom prst="rect">
            <a:avLst/>
          </a:prstGeom>
          <a:solidFill>
            <a:schemeClr val="bg1"/>
          </a:solidFill>
          <a:ln>
            <a:noFill/>
          </a:ln>
        </p:spPr>
        <p:style>
          <a:lnRef idx="0"/>
          <a:fillRef idx="0"/>
          <a:effectRef idx="0"/>
          <a:fontRef idx="minor"/>
        </p:style>
        <p:txBody>
          <a:bodyPr lIns="90000" rIns="90000" tIns="45000" bIns="45000"/>
          <a:p>
            <a:pPr algn="r" rtl="1">
              <a:lnSpc>
                <a:spcPct val="100000"/>
              </a:lnSpc>
            </a:pPr>
            <a:r>
              <a:rPr b="1" lang="en-GB" sz="3400" spc="-1" strike="noStrike">
                <a:solidFill>
                  <a:srgbClr val="000000"/>
                </a:solidFill>
                <a:latin typeface="Arial"/>
              </a:rPr>
              <a:t>التدريب على إدارة حالة العنف المبني على النوع الاجتماعي بين الوكالات</a:t>
            </a:r>
            <a:endParaRPr b="0" lang="en-GB" sz="3400" spc="-1" strike="noStrike">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9"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عوائق الرعاية</a:t>
            </a:r>
            <a:endParaRPr b="0" lang="en-US" sz="4000" spc="-1" strike="noStrike">
              <a:solidFill>
                <a:srgbClr val="000000"/>
              </a:solidFill>
              <a:latin typeface="Franklin Gothic Book"/>
            </a:endParaRPr>
          </a:p>
        </p:txBody>
      </p:sp>
      <p:sp>
        <p:nvSpPr>
          <p:cNvPr id="230" name="TextShape 2"/>
          <p:cNvSpPr txBox="1"/>
          <p:nvPr/>
        </p:nvSpPr>
        <p:spPr>
          <a:xfrm>
            <a:off x="1447200" y="2286000"/>
            <a:ext cx="9720000" cy="4022280"/>
          </a:xfrm>
          <a:prstGeom prst="rect">
            <a:avLst/>
          </a:prstGeom>
          <a:noFill/>
          <a:ln w="9360">
            <a:noFill/>
          </a:ln>
        </p:spPr>
        <p:txBody>
          <a:bodyPr lIns="45720" rIns="45720"/>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Arial"/>
                <a:ea typeface="MS PGothic"/>
              </a:rPr>
              <a:t>التجارب السلبية السابقة. </a:t>
            </a:r>
            <a:r>
              <a:rPr b="0" lang="en-US" sz="2200" spc="-1" strike="noStrike">
                <a:solidFill>
                  <a:srgbClr val="27282a"/>
                </a:solidFill>
                <a:latin typeface="Arial"/>
                <a:ea typeface="MS PGothic"/>
              </a:rPr>
              <a:t>إذا كانت لدى الشخص تجارب سلبية مع أول المستجيبين ومقدمي الخدمات الآخرين في الماضي، فمن غير المرجح أن يطلب الرعاية مرة أخرى.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Arial"/>
                <a:ea typeface="MS PGothic"/>
              </a:rPr>
              <a:t>نقص الوعي.</a:t>
            </a:r>
            <a:r>
              <a:rPr b="0" lang="en-US" sz="2200" spc="-1" strike="noStrike">
                <a:solidFill>
                  <a:srgbClr val="27282a"/>
                </a:solidFill>
                <a:latin typeface="Arial"/>
                <a:ea typeface="MS PGothic"/>
              </a:rPr>
              <a:t> يمكن أن يؤدي عدم وضوح القضايا المتعلقة بالعنف الجنسي أو اعتداء الشريك تجاه المثليات والمثليين وثنائيي/ثنائيات الميل الجنسي ومتحولي/متحولات الجندر وحاملي/حاملات صفات الجنسين إلى نقص الوعي والمعلومات والتثقيف والموارد.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Arial"/>
                <a:ea typeface="MS PGothic"/>
              </a:rPr>
              <a:t>نقص الخدمات المتخصصة. </a:t>
            </a:r>
            <a:r>
              <a:rPr b="0" lang="en-US" sz="2200" spc="-1" strike="noStrike">
                <a:solidFill>
                  <a:srgbClr val="27282a"/>
                </a:solidFill>
                <a:latin typeface="Arial"/>
                <a:ea typeface="MS PGothic"/>
              </a:rPr>
              <a:t>في معظم البيئات الإنسانية، وخصوصاً تلك التي تكون منخفضة الموارد أو توجد بها حالات طوارئ أو في البلدان التي يتم فيها تجريم المثليات والمثليين وثنائيي/ثنائيات الميل الجنسي ومتحولي/متحولات الجندر وحاملي/حاملات صفات الجنسين، لا يحتمل أن تكون هناك خدمات متخصصة. وهذا يجعل من الصعب جداً على الناجين/الناجيات أن يشعروا/يشعرن بأنهم/بأنهن سوف يكونوا آمنين/آمنات ومدعومين/مدعومات عندما يطلبون الرعاية. </a:t>
            </a:r>
            <a:endParaRPr b="0" lang="en-US" sz="2200" spc="-1" strike="noStrike">
              <a:solidFill>
                <a:srgbClr val="27282a"/>
              </a:solidFill>
              <a:latin typeface="Franklin Gothic Book"/>
            </a:endParaRPr>
          </a:p>
        </p:txBody>
      </p:sp>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1"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تقديم الرعاية والدعم </a:t>
            </a:r>
            <a:endParaRPr b="0" lang="en-US" sz="4000" spc="-1" strike="noStrike">
              <a:solidFill>
                <a:srgbClr val="000000"/>
              </a:solidFill>
              <a:latin typeface="Franklin Gothic Book"/>
            </a:endParaRPr>
          </a:p>
        </p:txBody>
      </p:sp>
      <p:sp>
        <p:nvSpPr>
          <p:cNvPr id="232" name="TextShape 2"/>
          <p:cNvSpPr txBox="1"/>
          <p:nvPr/>
        </p:nvSpPr>
        <p:spPr>
          <a:xfrm>
            <a:off x="1447200" y="2286000"/>
            <a:ext cx="9720000" cy="4022280"/>
          </a:xfrm>
          <a:prstGeom prst="rect">
            <a:avLst/>
          </a:prstGeom>
          <a:noFill/>
          <a:ln w="9360">
            <a:noFill/>
          </a:ln>
        </p:spPr>
        <p:txBody>
          <a:bodyPr lIns="45720" rIns="45720">
            <a:normAutofit/>
          </a:bodyPr>
          <a:p>
            <a:pPr marL="90360" indent="-90000" algn="r" rtl="1">
              <a:lnSpc>
                <a:spcPct val="100000"/>
              </a:lnSpc>
              <a:spcBef>
                <a:spcPts val="1199"/>
              </a:spcBef>
              <a:spcAft>
                <a:spcPts val="201"/>
              </a:spcAft>
              <a:buClr>
                <a:srgbClr val="e8722d"/>
              </a:buClr>
              <a:buFont typeface="Tw Cen MT"/>
              <a:buChar char=" "/>
            </a:pPr>
            <a:r>
              <a:rPr b="1" lang="en-US" sz="2400" spc="-1" strike="noStrike">
                <a:solidFill>
                  <a:srgbClr val="27282a"/>
                </a:solidFill>
                <a:latin typeface="Arial"/>
                <a:ea typeface="MS PGothic"/>
              </a:rPr>
              <a:t>تعامل بمشاعرك الخاصة بشأن الناجين/الناجيات المثليات والمثليين وثنائيي/ثنائيات الميل الجنسي ومتحولي/متحولات الجندر وحاملي/حاملات صفات الجنسين.</a:t>
            </a:r>
            <a:r>
              <a:rPr b="0" lang="en-US" sz="2200" spc="-1" strike="noStrike">
                <a:solidFill>
                  <a:srgbClr val="27282a"/>
                </a:solidFill>
                <a:latin typeface="Arial"/>
                <a:ea typeface="MS PGothic"/>
              </a:rPr>
              <a:t>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400" spc="-1" strike="noStrike">
                <a:solidFill>
                  <a:srgbClr val="27282a"/>
                </a:solidFill>
                <a:latin typeface="Arial"/>
                <a:ea typeface="MS PGothic"/>
              </a:rPr>
              <a:t>إذا كانت معتقداتك أو تحيزاتك الشخصية تحول دون عدم إصدار أحكام مسبقة على الناجين/الناجيات من المثليات والمثليين وثنائيي/ثنائيات الميل الجنسي ومتحولي/متحولات الجندر وحاملي/حاملات صفات الجنسين، فربما يجب ألا تقوم بخدمات مباشرة مع الناجين. </a:t>
            </a:r>
            <a:endParaRPr b="0" lang="en-US" sz="2400" spc="-1" strike="noStrike">
              <a:solidFill>
                <a:srgbClr val="27282a"/>
              </a:solidFill>
              <a:latin typeface="Franklin Gothic Book"/>
            </a:endParaRPr>
          </a:p>
          <a:p>
            <a:pPr rtl="1">
              <a:lnSpc>
                <a:spcPct val="100000"/>
              </a:lnSpc>
              <a:spcBef>
                <a:spcPts val="1199"/>
              </a:spcBef>
              <a:spcAft>
                <a:spcPts val="201"/>
              </a:spcAft>
            </a:pPr>
            <a:endParaRPr b="0" lang="en-US" sz="24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400" spc="-1" strike="noStrike">
                <a:solidFill>
                  <a:srgbClr val="27282a"/>
                </a:solidFill>
                <a:latin typeface="Arial"/>
                <a:ea typeface="MS PGothic"/>
              </a:rPr>
              <a:t>لا تفترض جنس الناجي أو ميوله الجنسية.</a:t>
            </a:r>
            <a:r>
              <a:rPr b="0" lang="en-US" sz="2200" spc="-1" strike="noStrike">
                <a:solidFill>
                  <a:srgbClr val="27282a"/>
                </a:solidFill>
                <a:latin typeface="Arial"/>
                <a:ea typeface="MS PGothic"/>
              </a:rPr>
              <a:t>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400" spc="-1" strike="noStrike">
                <a:solidFill>
                  <a:srgbClr val="27282a"/>
                </a:solidFill>
                <a:latin typeface="Arial"/>
                <a:ea typeface="MS PGothic"/>
              </a:rPr>
              <a:t>احرص على أخذ تلميحات من الشخص بقدر الإمكان، وإذا لم تكن متأكداً، فاسأله عن الموارد التي يرى أنها ستكون أفضل بالنسبة له.  </a:t>
            </a:r>
            <a:endParaRPr b="0" lang="en-US" sz="2400" spc="-1" strike="noStrike">
              <a:solidFill>
                <a:srgbClr val="27282a"/>
              </a:solidFill>
              <a:latin typeface="Franklin Gothic Book"/>
            </a:endParaRPr>
          </a:p>
          <a:p>
            <a:pPr rtl="1">
              <a:lnSpc>
                <a:spcPct val="100000"/>
              </a:lnSpc>
              <a:spcBef>
                <a:spcPts val="1199"/>
              </a:spcBef>
              <a:spcAft>
                <a:spcPts val="201"/>
              </a:spcAft>
            </a:pPr>
            <a:endParaRPr b="0" lang="en-US" sz="2400" spc="-1" strike="noStrike">
              <a:solidFill>
                <a:srgbClr val="27282a"/>
              </a:solidFill>
              <a:latin typeface="Franklin Gothic Book"/>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3"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تقديم الرعاية والدعم </a:t>
            </a:r>
            <a:endParaRPr b="0" lang="en-US" sz="4000" spc="-1" strike="noStrike">
              <a:solidFill>
                <a:srgbClr val="000000"/>
              </a:solidFill>
              <a:latin typeface="Franklin Gothic Book"/>
            </a:endParaRPr>
          </a:p>
        </p:txBody>
      </p:sp>
      <p:sp>
        <p:nvSpPr>
          <p:cNvPr id="234" name="TextShape 2"/>
          <p:cNvSpPr txBox="1"/>
          <p:nvPr/>
        </p:nvSpPr>
        <p:spPr>
          <a:xfrm>
            <a:off x="1447200" y="2286000"/>
            <a:ext cx="9720000" cy="4022280"/>
          </a:xfrm>
          <a:prstGeom prst="rect">
            <a:avLst/>
          </a:prstGeom>
          <a:noFill/>
          <a:ln w="9360">
            <a:noFill/>
          </a:ln>
        </p:spPr>
        <p:txBody>
          <a:bodyPr lIns="45720" rIns="45720">
            <a:normAutofit/>
          </a:bodyPr>
          <a:p>
            <a:pPr marL="90360" indent="-90000" algn="r" rtl="1">
              <a:lnSpc>
                <a:spcPct val="100000"/>
              </a:lnSpc>
              <a:spcBef>
                <a:spcPts val="1199"/>
              </a:spcBef>
              <a:spcAft>
                <a:spcPts val="201"/>
              </a:spcAft>
              <a:buClr>
                <a:srgbClr val="e8722d"/>
              </a:buClr>
              <a:buFont typeface="Tw Cen MT"/>
              <a:buChar char=" "/>
            </a:pPr>
            <a:r>
              <a:rPr b="1" lang="en-US" sz="2400" spc="-1" strike="noStrike">
                <a:solidFill>
                  <a:srgbClr val="27282a"/>
                </a:solidFill>
                <a:latin typeface="Arial"/>
                <a:ea typeface="MS PGothic"/>
              </a:rPr>
              <a:t>اطرح الأسئلة بطريقة لا تفترض جنس المعتدي.</a:t>
            </a:r>
            <a:r>
              <a:rPr b="0" lang="en-US" sz="2200" spc="-1" strike="noStrike">
                <a:solidFill>
                  <a:srgbClr val="27282a"/>
                </a:solidFill>
                <a:latin typeface="Arial"/>
                <a:ea typeface="MS PGothic"/>
              </a:rPr>
              <a:t>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400" spc="-1" strike="noStrike">
                <a:solidFill>
                  <a:srgbClr val="27282a"/>
                </a:solidFill>
                <a:latin typeface="Arial"/>
                <a:ea typeface="MS PGothic"/>
              </a:rPr>
              <a:t>استخدم اللغة بعناية. </a:t>
            </a:r>
            <a:endParaRPr b="0" lang="en-US" sz="24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400" spc="-1" strike="noStrike">
                <a:solidFill>
                  <a:srgbClr val="27282a"/>
                </a:solidFill>
                <a:latin typeface="Arial"/>
                <a:ea typeface="MS PGothic"/>
              </a:rPr>
              <a:t>لا تطرح أسئلة غير ضرورية.  </a:t>
            </a:r>
            <a:endParaRPr b="0" lang="en-US" sz="2400" spc="-1" strike="noStrike">
              <a:solidFill>
                <a:srgbClr val="27282a"/>
              </a:solidFill>
              <a:latin typeface="Franklin Gothic Book"/>
            </a:endParaRPr>
          </a:p>
        </p:txBody>
      </p:sp>
      <p:sp>
        <p:nvSpPr>
          <p:cNvPr id="235" name="CustomShape 3"/>
          <p:cNvSpPr/>
          <p:nvPr/>
        </p:nvSpPr>
        <p:spPr>
          <a:xfrm>
            <a:off x="4556520" y="4661280"/>
            <a:ext cx="1905480" cy="1460160"/>
          </a:xfrm>
          <a:prstGeom prst="wedgeRectCallout">
            <a:avLst>
              <a:gd name="adj1" fmla="val 8132"/>
              <a:gd name="adj2" fmla="val 75453"/>
            </a:avLst>
          </a:prstGeom>
          <a:solidFill>
            <a:schemeClr val="accent5">
              <a:lumMod val="60000"/>
              <a:lumOff val="40000"/>
            </a:schemeClr>
          </a:solidFill>
          <a:ln w="9360">
            <a:noFill/>
          </a:ln>
        </p:spPr>
        <p:style>
          <a:lnRef idx="0"/>
          <a:fillRef idx="0"/>
          <a:effectRef idx="0"/>
          <a:fontRef idx="minor"/>
        </p:style>
        <p:txBody>
          <a:bodyPr lIns="90000" rIns="90000" tIns="45000" bIns="45000" anchor="ctr"/>
          <a:p>
            <a:pPr algn="ctr" rtl="1">
              <a:lnSpc>
                <a:spcPct val="100000"/>
              </a:lnSpc>
            </a:pPr>
            <a:r>
              <a:rPr b="0" lang="en-GB" sz="2400" spc="-1" strike="noStrike">
                <a:solidFill>
                  <a:srgbClr val="000000"/>
                </a:solidFill>
                <a:latin typeface="Arial"/>
              </a:rPr>
              <a:t>متشابه الجنس. </a:t>
            </a:r>
            <a:endParaRPr b="0" lang="en-GB" sz="2400" spc="-1" strike="noStrike">
              <a:latin typeface="Arial"/>
            </a:endParaRPr>
          </a:p>
        </p:txBody>
      </p:sp>
      <p:sp>
        <p:nvSpPr>
          <p:cNvPr id="236" name="CustomShape 4"/>
          <p:cNvSpPr/>
          <p:nvPr/>
        </p:nvSpPr>
        <p:spPr>
          <a:xfrm>
            <a:off x="8660880" y="4546800"/>
            <a:ext cx="2514960" cy="1599840"/>
          </a:xfrm>
          <a:prstGeom prst="wedgeRoundRectCallout">
            <a:avLst>
              <a:gd name="adj1" fmla="val -20833"/>
              <a:gd name="adj2" fmla="val 62500"/>
              <a:gd name="adj3" fmla="val 16667"/>
            </a:avLst>
          </a:prstGeom>
          <a:solidFill>
            <a:schemeClr val="accent6">
              <a:lumMod val="60000"/>
              <a:lumOff val="40000"/>
            </a:schemeClr>
          </a:solidFill>
          <a:ln w="9360">
            <a:noFill/>
          </a:ln>
        </p:spPr>
        <p:style>
          <a:lnRef idx="0"/>
          <a:fillRef idx="0"/>
          <a:effectRef idx="0"/>
          <a:fontRef idx="minor"/>
        </p:style>
        <p:txBody>
          <a:bodyPr lIns="90000" rIns="90000" tIns="45000" bIns="45000" anchor="ctr"/>
          <a:p>
            <a:pPr algn="ctr" rtl="1">
              <a:lnSpc>
                <a:spcPct val="100000"/>
              </a:lnSpc>
            </a:pPr>
            <a:r>
              <a:rPr b="0" lang="en-GB" sz="2400" spc="-1" strike="noStrike">
                <a:solidFill>
                  <a:srgbClr val="000000"/>
                </a:solidFill>
                <a:latin typeface="Arial"/>
              </a:rPr>
              <a:t>هل لديكِ رفيق أو زوج؟</a:t>
            </a:r>
            <a:endParaRPr b="0" lang="en-GB" sz="2400" spc="-1" strike="noStrike">
              <a:latin typeface="Arial"/>
            </a:endParaRPr>
          </a:p>
        </p:txBody>
      </p:sp>
      <p:sp>
        <p:nvSpPr>
          <p:cNvPr id="237" name="CustomShape 5"/>
          <p:cNvSpPr/>
          <p:nvPr/>
        </p:nvSpPr>
        <p:spPr>
          <a:xfrm>
            <a:off x="628920" y="3819240"/>
            <a:ext cx="2143440" cy="2057040"/>
          </a:xfrm>
          <a:prstGeom prst="wedgeEllipseCallout">
            <a:avLst>
              <a:gd name="adj1" fmla="val 33354"/>
              <a:gd name="adj2" fmla="val 59914"/>
            </a:avLst>
          </a:prstGeom>
          <a:solidFill>
            <a:schemeClr val="accent3">
              <a:lumMod val="60000"/>
              <a:lumOff val="40000"/>
            </a:schemeClr>
          </a:solidFill>
          <a:ln w="9360">
            <a:noFill/>
          </a:ln>
        </p:spPr>
        <p:style>
          <a:lnRef idx="0"/>
          <a:fillRef idx="0"/>
          <a:effectRef idx="0"/>
          <a:fontRef idx="minor"/>
        </p:style>
        <p:txBody>
          <a:bodyPr lIns="90000" rIns="90000" tIns="45000" bIns="45000" anchor="ctr"/>
          <a:p>
            <a:pPr algn="ctr" rtl="1">
              <a:lnSpc>
                <a:spcPct val="100000"/>
              </a:lnSpc>
            </a:pPr>
            <a:r>
              <a:rPr b="0" lang="en-GB" sz="2400" spc="-1" strike="noStrike">
                <a:solidFill>
                  <a:srgbClr val="000000"/>
                </a:solidFill>
                <a:latin typeface="Arial"/>
              </a:rPr>
              <a:t>صديقك.</a:t>
            </a:r>
            <a:endParaRPr b="0" lang="en-GB" sz="2400" spc="-1" strike="noStrike">
              <a:latin typeface="Arial"/>
            </a:endParaRPr>
          </a:p>
        </p:txBody>
      </p:sp>
      <p:sp>
        <p:nvSpPr>
          <p:cNvPr id="238" name="CustomShape 6"/>
          <p:cNvSpPr/>
          <p:nvPr/>
        </p:nvSpPr>
        <p:spPr>
          <a:xfrm>
            <a:off x="8127000" y="4493880"/>
            <a:ext cx="2514960" cy="1599840"/>
          </a:xfrm>
          <a:prstGeom prst="wedgeRoundRectCallout">
            <a:avLst>
              <a:gd name="adj1" fmla="val -20833"/>
              <a:gd name="adj2" fmla="val 62500"/>
              <a:gd name="adj3" fmla="val 16667"/>
            </a:avLst>
          </a:prstGeom>
          <a:solidFill>
            <a:schemeClr val="accent1">
              <a:lumMod val="60000"/>
              <a:lumOff val="40000"/>
            </a:schemeClr>
          </a:solidFill>
          <a:ln w="9360">
            <a:noFill/>
          </a:ln>
        </p:spPr>
        <p:style>
          <a:lnRef idx="0"/>
          <a:fillRef idx="0"/>
          <a:effectRef idx="0"/>
          <a:fontRef idx="minor"/>
        </p:style>
        <p:txBody>
          <a:bodyPr lIns="90000" rIns="90000" tIns="45000" bIns="45000" anchor="ctr"/>
          <a:p>
            <a:pPr algn="ctr" rtl="1">
              <a:lnSpc>
                <a:spcPct val="100000"/>
              </a:lnSpc>
            </a:pPr>
            <a:r>
              <a:rPr b="0" lang="en-GB" sz="2400" spc="-1" strike="noStrike">
                <a:solidFill>
                  <a:srgbClr val="000000"/>
                </a:solidFill>
                <a:latin typeface="Arial"/>
              </a:rPr>
              <a:t>هل أنت في علاقة؟</a:t>
            </a:r>
            <a:endParaRPr b="0" lang="en-GB" sz="2400" spc="-1" strike="noStrike">
              <a:latin typeface="Arial"/>
            </a:endParaRPr>
          </a:p>
        </p:txBody>
      </p:sp>
      <p:sp>
        <p:nvSpPr>
          <p:cNvPr id="239" name="CustomShape 7"/>
          <p:cNvSpPr/>
          <p:nvPr/>
        </p:nvSpPr>
        <p:spPr>
          <a:xfrm>
            <a:off x="7920" y="3673440"/>
            <a:ext cx="2514960" cy="2414160"/>
          </a:xfrm>
          <a:prstGeom prst="wedgeEllipseCallout">
            <a:avLst>
              <a:gd name="adj1" fmla="val 33354"/>
              <a:gd name="adj2" fmla="val 59914"/>
            </a:avLst>
          </a:prstGeom>
          <a:solidFill>
            <a:schemeClr val="tx2">
              <a:lumMod val="60000"/>
              <a:lumOff val="40000"/>
            </a:schemeClr>
          </a:solidFill>
          <a:ln w="9360">
            <a:noFill/>
          </a:ln>
        </p:spPr>
        <p:style>
          <a:lnRef idx="0"/>
          <a:fillRef idx="0"/>
          <a:effectRef idx="0"/>
          <a:fontRef idx="minor"/>
        </p:style>
        <p:txBody>
          <a:bodyPr lIns="90000" rIns="90000" tIns="45000" bIns="45000" anchor="ctr"/>
          <a:p>
            <a:pPr algn="ctr" rtl="1">
              <a:lnSpc>
                <a:spcPct val="100000"/>
              </a:lnSpc>
            </a:pPr>
            <a:r>
              <a:rPr b="0" lang="en-GB" sz="2400" spc="-1" strike="noStrike">
                <a:solidFill>
                  <a:srgbClr val="000000"/>
                </a:solidFill>
                <a:latin typeface="Arial"/>
              </a:rPr>
              <a:t>زوجتك.</a:t>
            </a:r>
            <a:endParaRPr b="0" lang="en-GB" sz="2400" spc="-1" strike="noStrike">
              <a:latin typeface="Arial"/>
            </a:endParaRPr>
          </a:p>
        </p:txBody>
      </p:sp>
      <p:sp>
        <p:nvSpPr>
          <p:cNvPr id="240" name="CustomShape 8"/>
          <p:cNvSpPr/>
          <p:nvPr/>
        </p:nvSpPr>
        <p:spPr>
          <a:xfrm>
            <a:off x="4142880" y="4608720"/>
            <a:ext cx="1905480" cy="1460160"/>
          </a:xfrm>
          <a:prstGeom prst="wedgeRectCallout">
            <a:avLst>
              <a:gd name="adj1" fmla="val 8132"/>
              <a:gd name="adj2" fmla="val 75453"/>
            </a:avLst>
          </a:prstGeom>
          <a:solidFill>
            <a:schemeClr val="accent4">
              <a:lumMod val="60000"/>
              <a:lumOff val="40000"/>
            </a:schemeClr>
          </a:solidFill>
          <a:ln w="9360">
            <a:noFill/>
          </a:ln>
        </p:spPr>
        <p:style>
          <a:lnRef idx="0"/>
          <a:fillRef idx="0"/>
          <a:effectRef idx="0"/>
          <a:fontRef idx="minor"/>
        </p:style>
        <p:txBody>
          <a:bodyPr lIns="90000" rIns="90000" tIns="45000" bIns="45000" anchor="ctr"/>
          <a:p>
            <a:pPr algn="ctr" rtl="1">
              <a:lnSpc>
                <a:spcPct val="100000"/>
              </a:lnSpc>
            </a:pPr>
            <a:r>
              <a:rPr b="0" lang="en-GB" sz="2400" spc="-1" strike="noStrike">
                <a:solidFill>
                  <a:srgbClr val="000000"/>
                </a:solidFill>
                <a:latin typeface="Arial"/>
              </a:rPr>
              <a:t>مثلي. </a:t>
            </a:r>
            <a:endParaRPr b="0" lang="en-GB" sz="2400" spc="-1" strike="noStrike">
              <a:latin typeface="Arial"/>
            </a:endParaRPr>
          </a:p>
        </p:txBody>
      </p:sp>
    </p:spTree>
  </p:cSld>
  <p:timing>
    <p:tnLst>
      <p:par>
        <p:cTn id="23" dur="indefinite" restart="never" nodeType="tmRoot">
          <p:childTnLst>
            <p:seq>
              <p:cTn id="24"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1"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تقديم الرعاية والدعم </a:t>
            </a:r>
            <a:endParaRPr b="0" lang="en-US" sz="4000" spc="-1" strike="noStrike">
              <a:solidFill>
                <a:srgbClr val="000000"/>
              </a:solidFill>
              <a:latin typeface="Franklin Gothic Book"/>
            </a:endParaRPr>
          </a:p>
        </p:txBody>
      </p:sp>
      <p:sp>
        <p:nvSpPr>
          <p:cNvPr id="242" name="TextShape 2"/>
          <p:cNvSpPr txBox="1"/>
          <p:nvPr/>
        </p:nvSpPr>
        <p:spPr>
          <a:xfrm>
            <a:off x="1447200" y="2286000"/>
            <a:ext cx="9720000" cy="4022280"/>
          </a:xfrm>
          <a:prstGeom prst="rect">
            <a:avLst/>
          </a:prstGeom>
          <a:noFill/>
          <a:ln w="9360">
            <a:noFill/>
          </a:ln>
        </p:spPr>
        <p:txBody>
          <a:bodyPr lIns="45720" rIns="45720">
            <a:normAutofit/>
          </a:bodyPr>
          <a:p>
            <a:pPr marL="90360" indent="-90000" algn="r" rtl="1">
              <a:lnSpc>
                <a:spcPct val="100000"/>
              </a:lnSpc>
              <a:spcBef>
                <a:spcPts val="1199"/>
              </a:spcBef>
              <a:spcAft>
                <a:spcPts val="201"/>
              </a:spcAft>
              <a:buClr>
                <a:srgbClr val="e8722d"/>
              </a:buClr>
              <a:buFont typeface="Tw Cen MT"/>
              <a:buChar char=" "/>
            </a:pPr>
            <a:r>
              <a:rPr b="1" lang="en-US" sz="2400" spc="-1" strike="noStrike">
                <a:solidFill>
                  <a:srgbClr val="27282a"/>
                </a:solidFill>
                <a:latin typeface="Arial"/>
                <a:ea typeface="MS PGothic"/>
              </a:rPr>
              <a:t>لا "تفصح" عن الناجي/الناجية للموظفين أو أعضاء فريق الدعم الآخرين، وما إلى ذلك. </a:t>
            </a:r>
            <a:endParaRPr b="0" lang="en-US" sz="24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400" spc="-1" strike="noStrike">
                <a:solidFill>
                  <a:srgbClr val="27282a"/>
                </a:solidFill>
                <a:latin typeface="Arial"/>
                <a:ea typeface="MS PGothic"/>
              </a:rPr>
              <a:t>اطلب الإذن قبل الإفصاح إلى شخص آخر من الموظفين، وهو الأمر الذي لا يلزمك إجراؤه إلا إذا كان مرتبطاً برعاية الناجي/الناجية ودعمه/دعمها بشكل واضح.   </a:t>
            </a:r>
            <a:endParaRPr b="0" lang="en-US" sz="24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400" spc="-1" strike="noStrike">
                <a:solidFill>
                  <a:srgbClr val="27282a"/>
                </a:solidFill>
                <a:latin typeface="Arial"/>
                <a:ea typeface="MS PGothic"/>
              </a:rPr>
              <a:t>طمئِن الناجين/الناجيات أن ردود أفعالهم/أفعالهن طبيعية</a:t>
            </a:r>
            <a:r>
              <a:rPr b="0" lang="en-US" sz="2400" spc="-1" strike="noStrike">
                <a:solidFill>
                  <a:srgbClr val="27282a"/>
                </a:solidFill>
                <a:latin typeface="Arial"/>
                <a:ea typeface="MS PGothic"/>
              </a:rPr>
              <a:t>. </a:t>
            </a:r>
            <a:endParaRPr b="0" lang="en-US" sz="24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200" spc="-1" strike="noStrike">
                <a:solidFill>
                  <a:srgbClr val="27282a"/>
                </a:solidFill>
                <a:latin typeface="Arial"/>
                <a:ea typeface="MS PGothic"/>
              </a:rPr>
              <a:t>دعهم/دعهن يعرفون/يعرفن أن ردودهم/ردودهن ومشاعرهم/مشاعرهن على ما يرام.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Franklin Gothic Book"/>
                <a:ea typeface="MS PGothic"/>
              </a:rPr>
              <a:t>ادعم</a:t>
            </a:r>
            <a:r>
              <a:rPr b="0" lang="en-US" sz="2200" spc="-1" strike="noStrike">
                <a:solidFill>
                  <a:srgbClr val="27282a"/>
                </a:solidFill>
                <a:latin typeface="Franklin Gothic Book"/>
                <a:ea typeface="MS PGothic"/>
              </a:rPr>
              <a:t> </a:t>
            </a:r>
            <a:r>
              <a:rPr b="1" lang="en-US" sz="2200" spc="-1" strike="noStrike">
                <a:solidFill>
                  <a:srgbClr val="27282a"/>
                </a:solidFill>
                <a:latin typeface="Franklin Gothic Book"/>
                <a:ea typeface="MS PGothic"/>
              </a:rPr>
              <a:t>الناجين/الناجيات.</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200" spc="-1" strike="noStrike">
                <a:solidFill>
                  <a:srgbClr val="27282a"/>
                </a:solidFill>
                <a:latin typeface="Arial"/>
                <a:ea typeface="MS PGothic"/>
              </a:rPr>
              <a:t>دعهم/دعهن يأخذوا/يأخذن زمام المبادرة؛ لا تضغط للحصول على تفاصيل إذا كانوا /كن يبدون مترددين/مترددات أو غير راغبين/راغبات في الإفصاح عنها. </a:t>
            </a:r>
            <a:endParaRPr b="0" lang="en-US" sz="2200" spc="-1" strike="noStrike">
              <a:solidFill>
                <a:srgbClr val="27282a"/>
              </a:solidFill>
              <a:latin typeface="Franklin Gothic Book"/>
            </a:endParaRPr>
          </a:p>
        </p:txBody>
      </p:sp>
    </p:spTree>
  </p:cSld>
  <p:timing>
    <p:tnLst>
      <p:par>
        <p:cTn id="25" dur="indefinite" restart="never" nodeType="tmRoot">
          <p:childTnLst>
            <p:seq>
              <p:cTn id="26"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3"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اعتبارات السلامة </a:t>
            </a:r>
            <a:endParaRPr b="0" lang="en-US" sz="4000" spc="-1" strike="noStrike">
              <a:solidFill>
                <a:srgbClr val="000000"/>
              </a:solidFill>
              <a:latin typeface="Franklin Gothic Book"/>
            </a:endParaRPr>
          </a:p>
        </p:txBody>
      </p:sp>
      <p:sp>
        <p:nvSpPr>
          <p:cNvPr id="244" name="TextShape 2"/>
          <p:cNvSpPr txBox="1"/>
          <p:nvPr/>
        </p:nvSpPr>
        <p:spPr>
          <a:xfrm>
            <a:off x="1447200" y="2286000"/>
            <a:ext cx="9720000" cy="4022280"/>
          </a:xfrm>
          <a:prstGeom prst="rect">
            <a:avLst/>
          </a:prstGeom>
          <a:noFill/>
          <a:ln w="9360">
            <a:noFill/>
          </a:ln>
        </p:spPr>
        <p:txBody>
          <a:bodyPr lIns="45720" rIns="45720">
            <a:normAutofit/>
          </a:bodyPr>
          <a:p>
            <a:pPr marL="90360" indent="-456840" algn="r" rtl="1">
              <a:lnSpc>
                <a:spcPct val="100000"/>
              </a:lnSpc>
              <a:spcBef>
                <a:spcPts val="1199"/>
              </a:spcBef>
              <a:spcAft>
                <a:spcPts val="201"/>
              </a:spcAft>
              <a:buClr>
                <a:srgbClr val="e8722d"/>
              </a:buClr>
              <a:buFont typeface="Arial"/>
              <a:buChar char="•"/>
            </a:pPr>
            <a:r>
              <a:rPr b="0" lang="en-US" sz="2200" spc="-1" strike="noStrike">
                <a:solidFill>
                  <a:srgbClr val="27282a"/>
                </a:solidFill>
                <a:latin typeface="Arial"/>
                <a:ea typeface="MS PGothic"/>
              </a:rPr>
              <a:t>تأكد من أنك قد استكشفت بشكل موسع مع الناجين/الناجيات تجاربهم/تجاربهن الحالية والسابقة مع الشرطة والسلطات الأخرى فضلاً عن مخاطر السلامة قبل أن تدرجها أنت والناجون/الناجيات في خطة السلامة. </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1" strike="noStrike">
                <a:solidFill>
                  <a:srgbClr val="27282a"/>
                </a:solidFill>
                <a:latin typeface="Arial"/>
                <a:ea typeface="MS PGothic"/>
              </a:rPr>
              <a:t>وبسبب الوصمة التي ينطوي عليها تعريف الشخص بأنه من المثليات والمثليين وثنائيي/ثنائيات الميل الجنسي ومتحولي/متحولات الجندر وحاملي/حاملات صفات الجنسين، فقد لا يكون لدى الشخص شبكة دعم ويكون معزولاً بالفعل. </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a:p>
            <a:pPr marL="90360" indent="-456840" algn="r" rtl="1">
              <a:lnSpc>
                <a:spcPct val="100000"/>
              </a:lnSpc>
              <a:spcBef>
                <a:spcPts val="1199"/>
              </a:spcBef>
              <a:spcAft>
                <a:spcPts val="201"/>
              </a:spcAft>
              <a:buClr>
                <a:srgbClr val="e8722d"/>
              </a:buClr>
              <a:buFont typeface="Arial"/>
              <a:buChar char="•"/>
            </a:pPr>
            <a:r>
              <a:rPr b="0" lang="en-US" sz="2200" spc="-1" strike="noStrike">
                <a:solidFill>
                  <a:srgbClr val="27282a"/>
                </a:solidFill>
                <a:latin typeface="Arial"/>
                <a:ea typeface="MS PGothic"/>
              </a:rPr>
              <a:t> وقد يكون الأشخاص الذين يعرفون بأنهم من المثليات والمثليين وثنائيي/ثنائيات الميل الجنسي ومتحولي/متحولات الجندر وحاملي/حاملات صفات الجنسين معرضين بدرجة كبيرة لخطر الانتحار، وخصوصاً إذا كانوا منبوذين من الأسرة والمجتمع ومعزولين.  </a:t>
            </a:r>
            <a:endParaRPr b="0" lang="en-US" sz="2200" spc="-1" strike="noStrike">
              <a:solidFill>
                <a:srgbClr val="27282a"/>
              </a:solidFill>
              <a:latin typeface="Franklin Gothic Book"/>
            </a:endParaRPr>
          </a:p>
        </p:txBody>
      </p:sp>
    </p:spTree>
  </p:cSld>
  <p:timing>
    <p:tnLst>
      <p:par>
        <p:cTn id="27" dur="indefinite" restart="never" nodeType="tmRoot">
          <p:childTnLst>
            <p:seq>
              <p:cTn id="28"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 name="TextShape 1"/>
          <p:cNvSpPr txBox="1"/>
          <p:nvPr/>
        </p:nvSpPr>
        <p:spPr>
          <a:xfrm>
            <a:off x="6886080" y="2419560"/>
            <a:ext cx="4769280" cy="1545120"/>
          </a:xfrm>
          <a:prstGeom prst="rect">
            <a:avLst/>
          </a:prstGeom>
          <a:noFill/>
          <a:ln>
            <a:noFill/>
          </a:ln>
        </p:spPr>
        <p:txBody>
          <a:bodyPr anchor="ctr">
            <a:normAutofit/>
          </a:bodyPr>
          <a:p>
            <a:pPr algn="ctr" rtl="1">
              <a:lnSpc>
                <a:spcPct val="100000"/>
              </a:lnSpc>
            </a:pPr>
            <a:r>
              <a:rPr b="0" lang="en-US" sz="4400" spc="-1" strike="noStrike" cap="all">
                <a:solidFill>
                  <a:srgbClr val="ffffff"/>
                </a:solidFill>
                <a:latin typeface="Arial"/>
                <a:ea typeface="MS PGothic"/>
              </a:rPr>
              <a:t>النشاط: </a:t>
            </a:r>
            <a:br/>
            <a:r>
              <a:rPr b="0" lang="en-US" sz="4400" spc="-1" strike="noStrike" cap="all">
                <a:solidFill>
                  <a:srgbClr val="ffffff"/>
                </a:solidFill>
                <a:latin typeface="Arial"/>
                <a:ea typeface="MS PGothic"/>
              </a:rPr>
              <a:t>استنتاج الخلاصة</a:t>
            </a:r>
            <a:endParaRPr b="0" lang="en-US" sz="4400" spc="-1" strike="noStrike">
              <a:solidFill>
                <a:srgbClr val="000000"/>
              </a:solidFill>
              <a:latin typeface="Franklin Gothic Book"/>
            </a:endParaRPr>
          </a:p>
        </p:txBody>
      </p:sp>
      <p:sp>
        <p:nvSpPr>
          <p:cNvPr id="246" name="TextShape 2"/>
          <p:cNvSpPr txBox="1"/>
          <p:nvPr/>
        </p:nvSpPr>
        <p:spPr>
          <a:xfrm>
            <a:off x="808560" y="860760"/>
            <a:ext cx="4478400" cy="5052960"/>
          </a:xfrm>
          <a:prstGeom prst="rect">
            <a:avLst/>
          </a:prstGeom>
          <a:noFill/>
          <a:ln w="9360">
            <a:noFill/>
          </a:ln>
        </p:spPr>
        <p:txBody>
          <a:bodyPr lIns="45720" rIns="45720" anchor="ctr"/>
          <a:p>
            <a:pPr marL="457200" indent="-456840" algn="r" rtl="1">
              <a:lnSpc>
                <a:spcPct val="100000"/>
              </a:lnSpc>
              <a:spcBef>
                <a:spcPts val="1199"/>
              </a:spcBef>
              <a:spcAft>
                <a:spcPts val="2401"/>
              </a:spcAft>
              <a:buBlip>
                <a:blip r:embed="rId1"/>
              </a:buBlip>
            </a:pPr>
            <a:r>
              <a:rPr b="0" lang="en-US" sz="2000" spc="-1" strike="noStrike">
                <a:solidFill>
                  <a:srgbClr val="27282a"/>
                </a:solidFill>
                <a:latin typeface="Arial"/>
                <a:ea typeface="MS PGothic"/>
              </a:rPr>
              <a:t>ناقش في مجموعات صغيرة إما دراسة الحالة </a:t>
            </a:r>
            <a:r>
              <a:rPr b="0" lang="en-US" sz="2000" spc="-1" strike="noStrike">
                <a:solidFill>
                  <a:srgbClr val="27282a"/>
                </a:solidFill>
                <a:latin typeface="Arial"/>
                <a:ea typeface="MS PGothic"/>
              </a:rPr>
              <a:t>1</a:t>
            </a:r>
            <a:r>
              <a:rPr b="0" lang="en-US" sz="2000" spc="-1" strike="noStrike">
                <a:solidFill>
                  <a:srgbClr val="27282a"/>
                </a:solidFill>
                <a:latin typeface="Arial"/>
                <a:ea typeface="MS PGothic"/>
              </a:rPr>
              <a:t> أو دراسة الحالة </a:t>
            </a:r>
            <a:r>
              <a:rPr b="0" lang="en-US" sz="2000" spc="-1" strike="noStrike">
                <a:solidFill>
                  <a:srgbClr val="27282a"/>
                </a:solidFill>
                <a:latin typeface="Arial"/>
                <a:ea typeface="MS PGothic"/>
              </a:rPr>
              <a:t>2</a:t>
            </a:r>
            <a:r>
              <a:rPr b="0" lang="en-US" sz="2000" spc="-1" strike="noStrike">
                <a:solidFill>
                  <a:srgbClr val="27282a"/>
                </a:solidFill>
                <a:latin typeface="Arial"/>
                <a:ea typeface="MS PGothic"/>
              </a:rPr>
              <a:t> (أيتهما يتم تعيينها لمجموعتك). وكن مستعداً لمشاركة مناقشاتك مع المجموعة الأكبر.</a:t>
            </a:r>
            <a:endParaRPr b="0" lang="en-US" sz="2000" spc="-1" strike="noStrike">
              <a:solidFill>
                <a:srgbClr val="27282a"/>
              </a:solidFill>
              <a:latin typeface="Franklin Gothic Book"/>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 name="TextShape 1"/>
          <p:cNvSpPr txBox="1"/>
          <p:nvPr/>
        </p:nvSpPr>
        <p:spPr>
          <a:xfrm>
            <a:off x="374760" y="204840"/>
            <a:ext cx="11436120" cy="1134720"/>
          </a:xfrm>
          <a:prstGeom prst="rect">
            <a:avLst/>
          </a:prstGeom>
          <a:noFill/>
          <a:ln>
            <a:noFill/>
          </a:ln>
        </p:spPr>
        <p:txBody>
          <a:bodyPr anchor="ctr"/>
          <a:p>
            <a:pPr algn="ctr" rtl="1">
              <a:lnSpc>
                <a:spcPct val="100000"/>
              </a:lnSpc>
            </a:pPr>
            <a:r>
              <a:rPr b="0" lang="en-US" sz="4000" spc="-1" strike="noStrike" cap="all">
                <a:solidFill>
                  <a:srgbClr val="ffffff"/>
                </a:solidFill>
                <a:latin typeface="Arial"/>
                <a:ea typeface="MS PGothic"/>
              </a:rPr>
              <a:t>الإنهاء</a:t>
            </a:r>
            <a:endParaRPr b="0" lang="en-US" sz="4000" spc="-1" strike="noStrike">
              <a:solidFill>
                <a:srgbClr val="000000"/>
              </a:solidFill>
              <a:latin typeface="Franklin Gothic Book"/>
            </a:endParaRPr>
          </a:p>
        </p:txBody>
      </p:sp>
      <p:sp>
        <p:nvSpPr>
          <p:cNvPr id="248" name="TextShape 2"/>
          <p:cNvSpPr txBox="1"/>
          <p:nvPr/>
        </p:nvSpPr>
        <p:spPr>
          <a:xfrm>
            <a:off x="3019320" y="2343240"/>
            <a:ext cx="6124320" cy="577440"/>
          </a:xfrm>
          <a:prstGeom prst="rect">
            <a:avLst/>
          </a:prstGeom>
          <a:noFill/>
          <a:ln w="9360">
            <a:noFill/>
          </a:ln>
        </p:spPr>
        <p:txBody>
          <a:bodyPr lIns="45720" rIns="45720"/>
          <a:p>
            <a:pPr marL="91440" indent="-91080" algn="ctr" rtl="1">
              <a:lnSpc>
                <a:spcPct val="100000"/>
              </a:lnSpc>
              <a:spcBef>
                <a:spcPts val="1199"/>
              </a:spcBef>
              <a:spcAft>
                <a:spcPts val="201"/>
              </a:spcAft>
              <a:buClr>
                <a:srgbClr val="e8722d"/>
              </a:buClr>
              <a:buFont typeface="Tw Cen MT"/>
              <a:buChar char=" "/>
            </a:pPr>
            <a:r>
              <a:rPr b="0" lang="en-US" sz="3200" spc="-1" strike="noStrike">
                <a:solidFill>
                  <a:srgbClr val="e8722d"/>
                </a:solidFill>
                <a:latin typeface="Arial"/>
                <a:ea typeface="MS PGothic"/>
              </a:rPr>
              <a:t>هل توجد أسئلة؟</a:t>
            </a:r>
            <a:endParaRPr b="0" lang="en-US" sz="3200" spc="-1" strike="noStrike">
              <a:solidFill>
                <a:srgbClr val="27282a"/>
              </a:solidFill>
              <a:latin typeface="Franklin Gothic Book"/>
            </a:endParaRPr>
          </a:p>
        </p:txBody>
      </p:sp>
      <p:sp>
        <p:nvSpPr>
          <p:cNvPr id="249" name="TextShape 3"/>
          <p:cNvSpPr txBox="1"/>
          <p:nvPr/>
        </p:nvSpPr>
        <p:spPr>
          <a:xfrm>
            <a:off x="3019320" y="3951360"/>
            <a:ext cx="6124320" cy="577440"/>
          </a:xfrm>
          <a:prstGeom prst="rect">
            <a:avLst/>
          </a:prstGeom>
          <a:noFill/>
          <a:ln w="9360">
            <a:noFill/>
          </a:ln>
        </p:spPr>
        <p:txBody>
          <a:bodyPr lIns="45720" rIns="45720"/>
          <a:p>
            <a:pPr marL="91440" indent="-91080" algn="ctr" rtl="1">
              <a:lnSpc>
                <a:spcPct val="100000"/>
              </a:lnSpc>
              <a:spcBef>
                <a:spcPts val="1199"/>
              </a:spcBef>
              <a:spcAft>
                <a:spcPts val="201"/>
              </a:spcAft>
              <a:buClr>
                <a:srgbClr val="e8722d"/>
              </a:buClr>
              <a:buFont typeface="Tw Cen MT"/>
              <a:buChar char=" "/>
            </a:pPr>
            <a:r>
              <a:rPr b="0" lang="en-US" sz="3200" spc="-1" strike="noStrike">
                <a:solidFill>
                  <a:srgbClr val="829e3d"/>
                </a:solidFill>
                <a:latin typeface="Arial"/>
                <a:ea typeface="MS PGothic"/>
              </a:rPr>
              <a:t>هل توجد مخاوف؟</a:t>
            </a:r>
            <a:endParaRPr b="0" lang="en-US" sz="3200" spc="-1" strike="noStrike">
              <a:solidFill>
                <a:srgbClr val="27282a"/>
              </a:solidFill>
              <a:latin typeface="Franklin Gothic Book"/>
            </a:endParaRPr>
          </a:p>
        </p:txBody>
      </p:sp>
      <p:sp>
        <p:nvSpPr>
          <p:cNvPr id="250" name="TextShape 4"/>
          <p:cNvSpPr txBox="1"/>
          <p:nvPr/>
        </p:nvSpPr>
        <p:spPr>
          <a:xfrm>
            <a:off x="3019320" y="5573880"/>
            <a:ext cx="6124320" cy="579240"/>
          </a:xfrm>
          <a:prstGeom prst="rect">
            <a:avLst/>
          </a:prstGeom>
          <a:noFill/>
          <a:ln w="9360">
            <a:noFill/>
          </a:ln>
        </p:spPr>
        <p:txBody>
          <a:bodyPr lIns="45720" rIns="45720"/>
          <a:p>
            <a:pPr marL="91440" indent="-91080" algn="ctr" rtl="1">
              <a:lnSpc>
                <a:spcPct val="100000"/>
              </a:lnSpc>
              <a:spcBef>
                <a:spcPts val="1199"/>
              </a:spcBef>
              <a:spcAft>
                <a:spcPts val="201"/>
              </a:spcAft>
              <a:buClr>
                <a:srgbClr val="e8722d"/>
              </a:buClr>
              <a:buFont typeface="Tw Cen MT"/>
              <a:buChar char=" "/>
            </a:pPr>
            <a:r>
              <a:rPr b="0" lang="en-US" sz="3200" spc="-1" strike="noStrike">
                <a:solidFill>
                  <a:srgbClr val="f3c317"/>
                </a:solidFill>
                <a:latin typeface="Arial"/>
                <a:ea typeface="MS PGothic"/>
              </a:rPr>
              <a:t>هل توجد أفكار؟</a:t>
            </a:r>
            <a:endParaRPr b="0" lang="en-US" sz="3200" spc="-1" strike="noStrike">
              <a:solidFill>
                <a:srgbClr val="27282a"/>
              </a:solidFill>
              <a:latin typeface="Franklin Gothic Book"/>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TextShape 1"/>
          <p:cNvSpPr txBox="1"/>
          <p:nvPr/>
        </p:nvSpPr>
        <p:spPr>
          <a:xfrm>
            <a:off x="1034640" y="1963080"/>
            <a:ext cx="10183320" cy="4293720"/>
          </a:xfrm>
          <a:prstGeom prst="rect">
            <a:avLst/>
          </a:prstGeom>
          <a:noFill/>
          <a:ln>
            <a:noFill/>
          </a:ln>
        </p:spPr>
        <p:txBody>
          <a:bodyPr>
            <a:normAutofit/>
          </a:bodyPr>
          <a:p>
            <a:pPr algn="r" rtl="1">
              <a:lnSpc>
                <a:spcPct val="100000"/>
              </a:lnSpc>
            </a:pPr>
            <a:r>
              <a:rPr b="1" lang="en-US" sz="4800" spc="-1" strike="noStrike" cap="all">
                <a:solidFill>
                  <a:srgbClr val="ffffff"/>
                </a:solidFill>
                <a:latin typeface="Arial"/>
                <a:ea typeface="MS PGothic"/>
              </a:rPr>
              <a:t>إدارة حالة العنف المبني على النوع الاجتماعي مع الناجين/الناجيات من المثليات والمثليين وثنائيي/ ثنائيات الميل الجنسي ومتحولي/متحولات الجندر وحاملي/حاملات صفات الجنسين</a:t>
            </a:r>
            <a:endParaRPr b="0" lang="en-US" sz="4800" spc="-1" strike="noStrike">
              <a:solidFill>
                <a:srgbClr val="000000"/>
              </a:solidFill>
              <a:latin typeface="Franklin Gothic Book"/>
            </a:endParaRPr>
          </a:p>
        </p:txBody>
      </p:sp>
      <p:sp>
        <p:nvSpPr>
          <p:cNvPr id="212" name="TextShape 2"/>
          <p:cNvSpPr txBox="1"/>
          <p:nvPr/>
        </p:nvSpPr>
        <p:spPr>
          <a:xfrm>
            <a:off x="973800" y="1269360"/>
            <a:ext cx="10329120" cy="720360"/>
          </a:xfrm>
          <a:prstGeom prst="rect">
            <a:avLst/>
          </a:prstGeom>
          <a:noFill/>
          <a:ln w="9360">
            <a:noFill/>
          </a:ln>
        </p:spPr>
        <p:txBody>
          <a:bodyPr lIns="45720" rIns="45720"/>
          <a:p>
            <a:pPr marL="90360" indent="-90000" algn="r" rtl="1">
              <a:lnSpc>
                <a:spcPct val="100000"/>
              </a:lnSpc>
              <a:spcBef>
                <a:spcPts val="1199"/>
              </a:spcBef>
              <a:spcAft>
                <a:spcPts val="201"/>
              </a:spcAft>
              <a:buClr>
                <a:srgbClr val="e8722d"/>
              </a:buClr>
              <a:buFont typeface="Tw Cen MT"/>
              <a:buChar char=" "/>
            </a:pPr>
            <a:r>
              <a:rPr b="1" lang="en-US" sz="2800" spc="-1" strike="noStrike">
                <a:solidFill>
                  <a:srgbClr val="ffffff"/>
                </a:solidFill>
                <a:latin typeface="Arial"/>
                <a:ea typeface="MS PGothic"/>
              </a:rPr>
              <a:t>الوحدة </a:t>
            </a:r>
            <a:r>
              <a:rPr b="1" lang="en-US" sz="2800" spc="-1" strike="noStrike">
                <a:solidFill>
                  <a:srgbClr val="ffffff"/>
                </a:solidFill>
                <a:latin typeface="Arial"/>
                <a:ea typeface="MS PGothic"/>
              </a:rPr>
              <a:t>17</a:t>
            </a:r>
            <a:r>
              <a:rPr b="1" lang="en-US" sz="2800" spc="-1" strike="noStrike">
                <a:solidFill>
                  <a:srgbClr val="ffffff"/>
                </a:solidFill>
                <a:latin typeface="Arial"/>
                <a:ea typeface="MS PGothic"/>
              </a:rPr>
              <a:t>أ</a:t>
            </a:r>
            <a:endParaRPr b="0" lang="en-US" sz="2800" spc="-1" strike="noStrike">
              <a:solidFill>
                <a:srgbClr val="27282a"/>
              </a:solidFill>
              <a:latin typeface="Franklin Gothic Book"/>
            </a:endParaRPr>
          </a:p>
          <a:p>
            <a:pPr rtl="1">
              <a:lnSpc>
                <a:spcPct val="100000"/>
              </a:lnSpc>
              <a:spcBef>
                <a:spcPts val="1199"/>
              </a:spcBef>
              <a:spcAft>
                <a:spcPts val="201"/>
              </a:spcAft>
            </a:pPr>
            <a:endParaRPr b="0" lang="en-US" sz="2800" spc="-1" strike="noStrike">
              <a:solidFill>
                <a:srgbClr val="27282a"/>
              </a:solidFill>
              <a:latin typeface="Franklin Gothic Book"/>
            </a:endParaRPr>
          </a:p>
        </p:txBody>
      </p:sp>
      <p:sp>
        <p:nvSpPr>
          <p:cNvPr id="213" name="Line 3"/>
          <p:cNvSpPr/>
          <p:nvPr/>
        </p:nvSpPr>
        <p:spPr>
          <a:xfrm>
            <a:off x="999360" y="5002920"/>
            <a:ext cx="10104480" cy="360"/>
          </a:xfrm>
          <a:prstGeom prst="line">
            <a:avLst/>
          </a:prstGeom>
          <a:ln w="76320">
            <a:solidFill>
              <a:schemeClr val="bg2"/>
            </a:solidFill>
            <a:round/>
          </a:ln>
        </p:spPr>
        <p:style>
          <a:lnRef idx="2">
            <a:schemeClr val="accent1"/>
          </a:lnRef>
          <a:fillRef idx="0">
            <a:schemeClr val="accent1"/>
          </a:fillRef>
          <a:effectRef idx="1">
            <a:schemeClr val="accent1"/>
          </a:effectRef>
          <a:fontRef idx="minor"/>
        </p:style>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4" name="TextShape 1"/>
          <p:cNvSpPr txBox="1"/>
          <p:nvPr/>
        </p:nvSpPr>
        <p:spPr>
          <a:xfrm>
            <a:off x="6767640" y="2419560"/>
            <a:ext cx="4769280" cy="1545120"/>
          </a:xfrm>
          <a:prstGeom prst="rect">
            <a:avLst/>
          </a:prstGeom>
          <a:noFill/>
          <a:ln>
            <a:noFill/>
          </a:ln>
        </p:spPr>
        <p:txBody>
          <a:bodyPr anchor="ctr"/>
          <a:p>
            <a:pPr algn="ctr" rtl="1">
              <a:lnSpc>
                <a:spcPct val="100000"/>
              </a:lnSpc>
            </a:pPr>
            <a:r>
              <a:rPr b="0" lang="en-US" sz="4400" spc="-1" strike="noStrike" cap="all">
                <a:solidFill>
                  <a:srgbClr val="ffffff"/>
                </a:solidFill>
                <a:latin typeface="Arial"/>
                <a:ea typeface="MS PGothic"/>
              </a:rPr>
              <a:t>الأهداف </a:t>
            </a:r>
            <a:endParaRPr b="0" lang="en-US" sz="4400" spc="-1" strike="noStrike">
              <a:solidFill>
                <a:srgbClr val="000000"/>
              </a:solidFill>
              <a:latin typeface="Franklin Gothic Book"/>
            </a:endParaRPr>
          </a:p>
        </p:txBody>
      </p:sp>
      <p:sp>
        <p:nvSpPr>
          <p:cNvPr id="215" name="TextShape 2"/>
          <p:cNvSpPr txBox="1"/>
          <p:nvPr/>
        </p:nvSpPr>
        <p:spPr>
          <a:xfrm>
            <a:off x="584280" y="1317960"/>
            <a:ext cx="4703040" cy="5052960"/>
          </a:xfrm>
          <a:prstGeom prst="rect">
            <a:avLst/>
          </a:prstGeom>
          <a:noFill/>
          <a:ln w="9360">
            <a:noFill/>
          </a:ln>
        </p:spPr>
        <p:txBody>
          <a:bodyPr lIns="45720" rIns="45720" anchor="ctr"/>
          <a:p>
            <a:pPr marL="457200" indent="-456840" algn="r" rtl="1">
              <a:lnSpc>
                <a:spcPct val="100000"/>
              </a:lnSpc>
              <a:spcBef>
                <a:spcPts val="1199"/>
              </a:spcBef>
              <a:spcAft>
                <a:spcPts val="2401"/>
              </a:spcAft>
              <a:buBlip>
                <a:blip r:embed="rId1"/>
              </a:buBlip>
            </a:pPr>
            <a:r>
              <a:rPr b="0" lang="en-US" sz="2400" spc="-1" strike="noStrike">
                <a:solidFill>
                  <a:srgbClr val="27282a"/>
                </a:solidFill>
                <a:latin typeface="Arial"/>
                <a:ea typeface="MS PGothic"/>
              </a:rPr>
              <a:t>فهم المصطلحات والتعريفات المختلفة التي تتعلق بهويات المثليات والمثليين وثنائيي/ثنائيات الميل الجنسي ومتحولي/متحولات الجندر وحاملي/حاملات صفات الجنسين. </a:t>
            </a:r>
            <a:endParaRPr b="0" lang="en-US" sz="2400" spc="-1" strike="noStrike">
              <a:solidFill>
                <a:srgbClr val="27282a"/>
              </a:solidFill>
              <a:latin typeface="Franklin Gothic Book"/>
            </a:endParaRPr>
          </a:p>
          <a:p>
            <a:pPr marL="457200" indent="-456840" algn="r" rtl="1">
              <a:lnSpc>
                <a:spcPct val="100000"/>
              </a:lnSpc>
              <a:spcBef>
                <a:spcPts val="1199"/>
              </a:spcBef>
              <a:spcAft>
                <a:spcPts val="2401"/>
              </a:spcAft>
              <a:buBlip>
                <a:blip r:embed="rId2"/>
              </a:buBlip>
            </a:pPr>
            <a:r>
              <a:rPr b="0" lang="en-US" sz="2400" spc="-1" strike="noStrike">
                <a:solidFill>
                  <a:srgbClr val="27282a"/>
                </a:solidFill>
                <a:latin typeface="Arial"/>
                <a:ea typeface="MS PGothic"/>
              </a:rPr>
              <a:t>تحديد العوائق المختلفة أمام رعاية الناجين/الناجيات من المثليات والمثليين وثنائيي/ثنائيات الميل الجنسي ومتحولي/متحولات الجندر وحاملي/حاملات صفات الجنسين.</a:t>
            </a:r>
            <a:endParaRPr b="0" lang="en-US" sz="2400" spc="-1" strike="noStrike">
              <a:solidFill>
                <a:srgbClr val="27282a"/>
              </a:solidFill>
              <a:latin typeface="Franklin Gothic Book"/>
            </a:endParaRPr>
          </a:p>
          <a:p>
            <a:pPr marL="457200" indent="-456840" algn="r" rtl="1">
              <a:lnSpc>
                <a:spcPct val="100000"/>
              </a:lnSpc>
              <a:spcBef>
                <a:spcPts val="1199"/>
              </a:spcBef>
              <a:spcAft>
                <a:spcPts val="2401"/>
              </a:spcAft>
              <a:buBlip>
                <a:blip r:embed="rId3"/>
              </a:buBlip>
            </a:pPr>
            <a:r>
              <a:rPr b="0" lang="en-US" sz="2400" spc="-1" strike="noStrike">
                <a:solidFill>
                  <a:srgbClr val="27282a"/>
                </a:solidFill>
                <a:latin typeface="Arial"/>
                <a:ea typeface="MS PGothic"/>
              </a:rPr>
              <a:t>القدرة على تقديم الخدمات بطريقة آمنة وداعمة وسهلة الفهم. </a:t>
            </a:r>
            <a:endParaRPr b="0" lang="en-US" sz="2400" spc="-1" strike="noStrike">
              <a:solidFill>
                <a:srgbClr val="27282a"/>
              </a:solidFill>
              <a:latin typeface="Franklin Gothic Book"/>
            </a:endParaRPr>
          </a:p>
          <a:p>
            <a:pPr rtl="1">
              <a:lnSpc>
                <a:spcPct val="100000"/>
              </a:lnSpc>
              <a:spcBef>
                <a:spcPts val="1199"/>
              </a:spcBef>
              <a:spcAft>
                <a:spcPts val="2401"/>
              </a:spcAft>
            </a:pPr>
            <a:endParaRPr b="0" lang="en-US" sz="2400" spc="-1" strike="noStrike">
              <a:solidFill>
                <a:srgbClr val="27282a"/>
              </a:solidFill>
              <a:latin typeface="Franklin Gothic Book"/>
            </a:endParaRPr>
          </a:p>
        </p:txBody>
      </p:sp>
      <p:sp>
        <p:nvSpPr>
          <p:cNvPr id="216" name="CustomShape 3"/>
          <p:cNvSpPr/>
          <p:nvPr/>
        </p:nvSpPr>
        <p:spPr>
          <a:xfrm>
            <a:off x="6725160" y="2144880"/>
            <a:ext cx="4868640" cy="2088720"/>
          </a:xfrm>
          <a:prstGeom prst="rect">
            <a:avLst/>
          </a:prstGeom>
          <a:noFill/>
          <a:ln w="76320">
            <a:solidFill>
              <a:schemeClr val="accent3"/>
            </a:solidFill>
            <a:round/>
          </a:ln>
        </p:spPr>
        <p:style>
          <a:lnRef idx="2">
            <a:schemeClr val="accent1"/>
          </a:lnRef>
          <a:fillRef idx="1">
            <a:schemeClr val="lt1"/>
          </a:fillRef>
          <a:effectRef idx="0">
            <a:schemeClr val="accent1"/>
          </a:effectRef>
          <a:fontRef idx="minor"/>
        </p:style>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3200" spc="97" strike="noStrike" cap="all">
                <a:solidFill>
                  <a:srgbClr val="ffffff"/>
                </a:solidFill>
                <a:latin typeface="Arial"/>
                <a:ea typeface="MS PGothic"/>
              </a:rPr>
              <a:t>الأشخاص الذين يتم التعريف عنهم بأنهم المثليات والمثليين وثنائيي/ثنائيات الميل الجنسي ومتحولي/متحولات الجندر وحاملي/حاملات صفات الجنسين وخطر العنف المبني على النوع الاجتماعي</a:t>
            </a:r>
            <a:endParaRPr b="0" lang="en-US" sz="3200" spc="-1" strike="noStrike">
              <a:solidFill>
                <a:srgbClr val="000000"/>
              </a:solidFill>
              <a:latin typeface="Franklin Gothic Book"/>
            </a:endParaRPr>
          </a:p>
        </p:txBody>
      </p:sp>
      <p:sp>
        <p:nvSpPr>
          <p:cNvPr id="218" name="TextShape 2"/>
          <p:cNvSpPr txBox="1"/>
          <p:nvPr/>
        </p:nvSpPr>
        <p:spPr>
          <a:xfrm>
            <a:off x="1438920" y="2286000"/>
            <a:ext cx="9720000" cy="4022280"/>
          </a:xfrm>
          <a:prstGeom prst="rect">
            <a:avLst/>
          </a:prstGeom>
          <a:noFill/>
          <a:ln w="9360">
            <a:noFill/>
          </a:ln>
        </p:spPr>
        <p:txBody>
          <a:bodyPr lIns="45720" rIns="45720"/>
          <a:p>
            <a:pPr marL="90360" indent="-9000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  معرضون بالفعل لمخاطر الاضطهاد والتمييز والعنف والذين يرجح استهدافهم بشكل خاص بسبب الميل الجنسي و/أو الهوية  الجندرية</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  حالات اللجوء / النزوح إضافة إلى المشقة والاضطهاد والإيذاء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  المحتمل تعرضهم للعزلة والتهميش في حالات التشرد</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  المعرضون للعنف الجنسي الذي يرتكب كجريمة على أساس الكراهية أو التحيز تحديداً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Arial"/>
              <a:buChar char="•"/>
            </a:pPr>
            <a:r>
              <a:rPr b="0" lang="en-US" sz="2200" spc="29" strike="noStrike">
                <a:solidFill>
                  <a:srgbClr val="27282a"/>
                </a:solidFill>
                <a:latin typeface="Arial"/>
                <a:ea typeface="MS PGothic"/>
              </a:rPr>
              <a:t>  أيضاً عنف الشريك بجميع أشكاله</a:t>
            </a:r>
            <a:endParaRPr b="0" lang="en-US" sz="2200" spc="-1" strike="noStrike">
              <a:solidFill>
                <a:srgbClr val="27282a"/>
              </a:solidFill>
              <a:latin typeface="Franklin Gothic Book"/>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فهم المصطلحات: الميل الجنسي</a:t>
            </a:r>
            <a:endParaRPr b="0" lang="en-US" sz="4000" spc="-1" strike="noStrike">
              <a:solidFill>
                <a:srgbClr val="000000"/>
              </a:solidFill>
              <a:latin typeface="Franklin Gothic Book"/>
            </a:endParaRPr>
          </a:p>
        </p:txBody>
      </p:sp>
      <p:sp>
        <p:nvSpPr>
          <p:cNvPr id="220" name="TextShape 2"/>
          <p:cNvSpPr txBox="1"/>
          <p:nvPr/>
        </p:nvSpPr>
        <p:spPr>
          <a:xfrm>
            <a:off x="1447200" y="2286000"/>
            <a:ext cx="9720000" cy="4022280"/>
          </a:xfrm>
          <a:prstGeom prst="rect">
            <a:avLst/>
          </a:prstGeom>
          <a:noFill/>
          <a:ln w="9360">
            <a:noFill/>
          </a:ln>
        </p:spPr>
        <p:txBody>
          <a:bodyPr lIns="45720" rIns="45720">
            <a:normAutofit/>
          </a:bodyPr>
          <a:p>
            <a:pPr marL="90360" indent="-90000" algn="r" rtl="1">
              <a:lnSpc>
                <a:spcPct val="100000"/>
              </a:lnSpc>
              <a:spcBef>
                <a:spcPts val="1199"/>
              </a:spcBef>
              <a:spcAft>
                <a:spcPts val="201"/>
              </a:spcAft>
              <a:buClr>
                <a:srgbClr val="e8722d"/>
              </a:buClr>
              <a:buFont typeface="Tw Cen MT"/>
              <a:buChar char=" "/>
            </a:pPr>
            <a:r>
              <a:rPr b="1" lang="en-US" sz="2800" spc="-1" strike="noStrike">
                <a:solidFill>
                  <a:srgbClr val="27282a"/>
                </a:solidFill>
                <a:latin typeface="Franklin Gothic Book"/>
                <a:ea typeface="MS PGothic"/>
              </a:rPr>
              <a:t>الميل الجنسي </a:t>
            </a:r>
            <a:r>
              <a:rPr b="0" lang="en-US" sz="2800" spc="-1" strike="noStrike">
                <a:solidFill>
                  <a:srgbClr val="27282a"/>
                </a:solidFill>
                <a:latin typeface="Franklin Gothic Book"/>
                <a:ea typeface="MS PGothic"/>
              </a:rPr>
              <a:t>هو الانجذاب الجنسي والعاطفي </a:t>
            </a:r>
            <a:endParaRPr b="0" lang="en-US" sz="28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800" spc="-1" strike="noStrike">
                <a:solidFill>
                  <a:srgbClr val="27282a"/>
                </a:solidFill>
                <a:latin typeface="Franklin Gothic Book"/>
                <a:ea typeface="MS PGothic"/>
              </a:rPr>
              <a:t>مغاير الجنس</a:t>
            </a:r>
            <a:r>
              <a:rPr b="0" lang="en-US" sz="2800" spc="-1" strike="noStrike">
                <a:solidFill>
                  <a:srgbClr val="27282a"/>
                </a:solidFill>
                <a:latin typeface="Franklin Gothic Book"/>
                <a:ea typeface="MS PGothic"/>
              </a:rPr>
              <a:t> الذي ينجذب إلى أشخاص من جنس مختلف</a:t>
            </a:r>
            <a:endParaRPr b="0" lang="en-US" sz="28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800" spc="-1" strike="noStrike">
                <a:solidFill>
                  <a:srgbClr val="27282a"/>
                </a:solidFill>
                <a:latin typeface="Franklin Gothic Book"/>
                <a:ea typeface="MS PGothic"/>
              </a:rPr>
              <a:t>أو </a:t>
            </a:r>
            <a:r>
              <a:rPr b="1" lang="en-US" sz="2800" spc="-1" strike="noStrike">
                <a:solidFill>
                  <a:srgbClr val="27282a"/>
                </a:solidFill>
                <a:latin typeface="Franklin Gothic Book"/>
                <a:ea typeface="MS PGothic"/>
              </a:rPr>
              <a:t>مثلي الجنس</a:t>
            </a:r>
            <a:r>
              <a:rPr b="0" lang="en-US" sz="2800" spc="-1" strike="noStrike">
                <a:solidFill>
                  <a:srgbClr val="27282a"/>
                </a:solidFill>
                <a:latin typeface="Franklin Gothic Book"/>
                <a:ea typeface="MS PGothic"/>
              </a:rPr>
              <a:t> الذي ينجذب إلى أشخاص من نفس الجنس</a:t>
            </a:r>
            <a:endParaRPr b="0" lang="en-US" sz="28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1" lang="en-US" sz="2800" spc="-1" strike="noStrike">
                <a:solidFill>
                  <a:srgbClr val="27282a"/>
                </a:solidFill>
                <a:latin typeface="Franklin Gothic Book"/>
                <a:ea typeface="MS PGothic"/>
              </a:rPr>
              <a:t>مثلي الجنس</a:t>
            </a:r>
            <a:r>
              <a:rPr b="0" lang="en-US" sz="2800" spc="-1" strike="noStrike">
                <a:solidFill>
                  <a:srgbClr val="27282a"/>
                </a:solidFill>
                <a:latin typeface="Franklin Gothic Book"/>
                <a:ea typeface="MS PGothic"/>
              </a:rPr>
              <a:t> هو مصطلح يستخدم عادةً للرجال الذين ينجذبون إلى الرجال.</a:t>
            </a:r>
            <a:endParaRPr b="0" lang="en-US" sz="2800" spc="-1" strike="noStrike">
              <a:solidFill>
                <a:srgbClr val="27282a"/>
              </a:solidFill>
              <a:latin typeface="Franklin Gothic Book"/>
            </a:endParaRPr>
          </a:p>
          <a:p>
            <a:pPr lvl="1" marL="264960" indent="-136080" algn="r" rtl="1">
              <a:lnSpc>
                <a:spcPct val="100000"/>
              </a:lnSpc>
              <a:spcBef>
                <a:spcPts val="201"/>
              </a:spcBef>
              <a:spcAft>
                <a:spcPts val="400"/>
              </a:spcAft>
              <a:buClr>
                <a:srgbClr val="e8722d"/>
              </a:buClr>
              <a:buFont typeface="Wingdings 3" charset="2"/>
              <a:buChar char=""/>
            </a:pPr>
            <a:r>
              <a:rPr b="1" lang="en-US" sz="2800" spc="-1" strike="noStrike">
                <a:solidFill>
                  <a:srgbClr val="27282a"/>
                </a:solidFill>
                <a:latin typeface="Franklin Gothic Book"/>
                <a:ea typeface="MS PGothic"/>
              </a:rPr>
              <a:t>مثلية الجنس</a:t>
            </a:r>
            <a:r>
              <a:rPr b="0" lang="en-US" sz="2800" spc="-1" strike="noStrike">
                <a:solidFill>
                  <a:srgbClr val="27282a"/>
                </a:solidFill>
                <a:latin typeface="Franklin Gothic Book"/>
                <a:ea typeface="MS PGothic"/>
              </a:rPr>
              <a:t> هو مصطلح يصف المرأة التي تنجذب إلى النساء الأخريات.  </a:t>
            </a:r>
            <a:endParaRPr b="0" lang="en-US" sz="28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800" spc="-1" strike="noStrike">
                <a:solidFill>
                  <a:srgbClr val="27282a"/>
                </a:solidFill>
                <a:latin typeface="Franklin Gothic Book"/>
                <a:ea typeface="MS PGothic"/>
              </a:rPr>
              <a:t>مزدوجو الميل الجنسي</a:t>
            </a:r>
            <a:r>
              <a:rPr b="0" lang="en-US" sz="2800" spc="-1" strike="noStrike">
                <a:solidFill>
                  <a:srgbClr val="27282a"/>
                </a:solidFill>
                <a:latin typeface="Franklin Gothic Book"/>
                <a:ea typeface="MS PGothic"/>
              </a:rPr>
              <a:t> هو مصطلح يصف الذين ينجذبون إلى الرجال والنساء على حدٍّ سواء.  </a:t>
            </a:r>
            <a:endParaRPr b="0" lang="en-US" sz="2800" spc="-1" strike="noStrike">
              <a:solidFill>
                <a:srgbClr val="27282a"/>
              </a:solidFill>
              <a:latin typeface="Franklin Gothic Book"/>
            </a:endParaRPr>
          </a:p>
          <a:p>
            <a:pPr algn="r" rtl="1">
              <a:lnSpc>
                <a:spcPct val="100000"/>
              </a:lnSpc>
              <a:spcBef>
                <a:spcPts val="1199"/>
              </a:spcBef>
              <a:spcAft>
                <a:spcPts val="201"/>
              </a:spcAft>
            </a:pPr>
            <a:endParaRPr b="0" lang="en-US" sz="2800" spc="-1" strike="noStrike">
              <a:solidFill>
                <a:srgbClr val="27282a"/>
              </a:solidFill>
              <a:latin typeface="Franklin Gothic Book"/>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فهم المصطلحات: الهوية الجندرية </a:t>
            </a:r>
            <a:endParaRPr b="0" lang="en-US" sz="4000" spc="-1" strike="noStrike">
              <a:solidFill>
                <a:srgbClr val="000000"/>
              </a:solidFill>
              <a:latin typeface="Franklin Gothic Book"/>
            </a:endParaRPr>
          </a:p>
        </p:txBody>
      </p:sp>
      <p:sp>
        <p:nvSpPr>
          <p:cNvPr id="222" name="TextShape 2"/>
          <p:cNvSpPr txBox="1"/>
          <p:nvPr/>
        </p:nvSpPr>
        <p:spPr>
          <a:xfrm>
            <a:off x="1447200" y="2286000"/>
            <a:ext cx="9720000" cy="4022280"/>
          </a:xfrm>
          <a:prstGeom prst="rect">
            <a:avLst/>
          </a:prstGeom>
          <a:noFill/>
          <a:ln w="9360">
            <a:noFill/>
          </a:ln>
        </p:spPr>
        <p:txBody>
          <a:bodyPr lIns="45720" rIns="45720">
            <a:normAutofit/>
          </a:bodyPr>
          <a:p>
            <a:pPr marL="90360" indent="-90000" algn="r" rtl="1">
              <a:lnSpc>
                <a:spcPct val="100000"/>
              </a:lnSpc>
              <a:spcBef>
                <a:spcPts val="1199"/>
              </a:spcBef>
              <a:spcAft>
                <a:spcPts val="201"/>
              </a:spcAft>
              <a:buClr>
                <a:srgbClr val="e8722d"/>
              </a:buClr>
              <a:buFont typeface="Tw Cen MT"/>
              <a:buChar char=" "/>
            </a:pPr>
            <a:r>
              <a:rPr b="0" lang="en-US" sz="2200" spc="-1" strike="noStrike">
                <a:solidFill>
                  <a:srgbClr val="27282a"/>
                </a:solidFill>
                <a:latin typeface="Franklin Gothic Book"/>
                <a:ea typeface="MS PGothic"/>
              </a:rPr>
              <a:t>توضح </a:t>
            </a:r>
            <a:r>
              <a:rPr b="1" lang="en-US" sz="2200" spc="-1" strike="noStrike">
                <a:solidFill>
                  <a:srgbClr val="27282a"/>
                </a:solidFill>
                <a:latin typeface="Franklin Gothic Book"/>
                <a:ea typeface="MS PGothic"/>
              </a:rPr>
              <a:t>الهوية الجندرية</a:t>
            </a:r>
            <a:r>
              <a:rPr b="0" lang="en-US" sz="2200" spc="-1" strike="noStrike">
                <a:solidFill>
                  <a:srgbClr val="27282a"/>
                </a:solidFill>
                <a:latin typeface="Franklin Gothic Book"/>
                <a:ea typeface="MS PGothic"/>
              </a:rPr>
              <a:t> ما إذا كان الشخص يرى نفسه رجلاً أم امرأةً أم جنساً آخر في بعض الحالات.</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Franklin Gothic Book"/>
                <a:ea typeface="MS PGothic"/>
              </a:rPr>
              <a:t>مغايرو الهوية الجندرية </a:t>
            </a:r>
            <a:r>
              <a:rPr b="0" lang="en-US" sz="2200" spc="-1" strike="noStrike">
                <a:solidFill>
                  <a:srgbClr val="27282a"/>
                </a:solidFill>
                <a:latin typeface="Franklin Gothic Book"/>
                <a:ea typeface="MS PGothic"/>
              </a:rPr>
              <a:t>يشعر مغايرو الهوية الجندرية بأن هويتهم الجنسية ليست هي نفس التي تم تحديدها عند الولادة.</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Franklin Gothic Book"/>
                <a:ea typeface="MS PGothic"/>
              </a:rPr>
              <a:t>حر الجنس</a:t>
            </a:r>
            <a:r>
              <a:rPr b="0" lang="en-US" sz="2200" spc="-1" strike="noStrike">
                <a:solidFill>
                  <a:srgbClr val="27282a"/>
                </a:solidFill>
                <a:latin typeface="Franklin Gothic Book"/>
                <a:ea typeface="MS PGothic"/>
              </a:rPr>
              <a:t> هم أشخاص مختلفون يرفضون التفكير في أنفسهم إما كرجل أو كامرأة، وربما يعرفون أنفسهم بأنهم شيء آخر، على سبيل المثال "شاذ جنسياً".</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Franklin Gothic Book"/>
                <a:ea typeface="MS PGothic"/>
              </a:rPr>
              <a:t>ثنائي الجنس</a:t>
            </a:r>
            <a:r>
              <a:rPr b="0" lang="en-US" sz="2200" spc="-1" strike="noStrike">
                <a:solidFill>
                  <a:srgbClr val="27282a"/>
                </a:solidFill>
                <a:latin typeface="Franklin Gothic Book"/>
                <a:ea typeface="MS PGothic"/>
              </a:rPr>
              <a:t> هو شخص ربما يصف جنسه أو يعبر عن جنسه بأنه لا ذكر ولا أنثى، أو يجمع بين الاثنين.</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Franklin Gothic Book"/>
                <a:ea typeface="MS PGothic"/>
              </a:rPr>
              <a:t>حاملو صفات الجنسين</a:t>
            </a:r>
            <a:r>
              <a:rPr b="0" lang="en-US" sz="2200" spc="-1" strike="noStrike">
                <a:solidFill>
                  <a:srgbClr val="27282a"/>
                </a:solidFill>
                <a:latin typeface="Franklin Gothic Book"/>
                <a:ea typeface="MS PGothic"/>
              </a:rPr>
              <a:t> هي حالة طبية يولد فيها الشخص بأعضاء تناسلية خارجية أو جهاز تناسلي داخلي لا يعتبر "طبيعي" بالنسبة للذكور أو الإناث. ويعرف معظم حاملي صفات الجنسين كرجال أو نساء.</a:t>
            </a:r>
            <a:endParaRPr b="0" lang="en-US" sz="2200" spc="-1" strike="noStrike">
              <a:solidFill>
                <a:srgbClr val="27282a"/>
              </a:solidFill>
              <a:latin typeface="Franklin Gothic Book"/>
            </a:endParaRPr>
          </a:p>
        </p:txBody>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3" name="TextShape 1"/>
          <p:cNvSpPr txBox="1"/>
          <p:nvPr/>
        </p:nvSpPr>
        <p:spPr>
          <a:xfrm>
            <a:off x="6909120" y="2462040"/>
            <a:ext cx="4769280" cy="1545120"/>
          </a:xfrm>
          <a:prstGeom prst="rect">
            <a:avLst/>
          </a:prstGeom>
          <a:noFill/>
          <a:ln>
            <a:noFill/>
          </a:ln>
        </p:spPr>
        <p:txBody>
          <a:bodyPr anchor="ctr">
            <a:normAutofit/>
          </a:bodyPr>
          <a:p>
            <a:pPr algn="ctr" rtl="1">
              <a:lnSpc>
                <a:spcPct val="100000"/>
              </a:lnSpc>
            </a:pPr>
            <a:br/>
            <a:br/>
            <a:r>
              <a:rPr b="0" lang="en-US" sz="4400" spc="-1" strike="noStrike" cap="all">
                <a:solidFill>
                  <a:srgbClr val="ffffff"/>
                </a:solidFill>
                <a:latin typeface="Arial"/>
                <a:ea typeface="MS PGothic"/>
              </a:rPr>
              <a:t>الناجون/الناجيات من المثليات والمثليين وثنائيي/ثنائيات الميل الجنسي ومتحولي/متحولات الجندر وحاملي/حاملات صفات الجنسين </a:t>
            </a:r>
            <a:endParaRPr b="0" lang="en-US" sz="4400" spc="-1" strike="noStrike">
              <a:solidFill>
                <a:srgbClr val="000000"/>
              </a:solidFill>
              <a:latin typeface="Franklin Gothic Book"/>
            </a:endParaRPr>
          </a:p>
        </p:txBody>
      </p:sp>
      <p:sp>
        <p:nvSpPr>
          <p:cNvPr id="224" name="TextShape 2"/>
          <p:cNvSpPr txBox="1"/>
          <p:nvPr/>
        </p:nvSpPr>
        <p:spPr>
          <a:xfrm>
            <a:off x="703080" y="451800"/>
            <a:ext cx="4478400" cy="5052960"/>
          </a:xfrm>
          <a:prstGeom prst="rect">
            <a:avLst/>
          </a:prstGeom>
          <a:noFill/>
          <a:ln w="9360">
            <a:noFill/>
          </a:ln>
        </p:spPr>
        <p:txBody>
          <a:bodyPr lIns="45720" rIns="45720" anchor="ctr">
            <a:normAutofit/>
          </a:bodyPr>
          <a:p>
            <a:pPr algn="ctr" rtl="1">
              <a:lnSpc>
                <a:spcPct val="100000"/>
              </a:lnSpc>
              <a:spcBef>
                <a:spcPts val="1199"/>
              </a:spcBef>
              <a:spcAft>
                <a:spcPts val="2401"/>
              </a:spcAft>
            </a:pPr>
            <a:endParaRPr b="0" lang="en-US" sz="2200" spc="-1" strike="noStrike">
              <a:solidFill>
                <a:srgbClr val="27282a"/>
              </a:solidFill>
              <a:latin typeface="Franklin Gothic Book"/>
            </a:endParaRPr>
          </a:p>
          <a:p>
            <a:pPr marL="457200" indent="-456840" algn="r" rtl="1">
              <a:lnSpc>
                <a:spcPct val="100000"/>
              </a:lnSpc>
              <a:spcBef>
                <a:spcPts val="1199"/>
              </a:spcBef>
              <a:spcAft>
                <a:spcPts val="2401"/>
              </a:spcAft>
              <a:buBlip>
                <a:blip r:embed="rId1"/>
              </a:buBlip>
            </a:pPr>
            <a:r>
              <a:rPr b="0" lang="en-US" sz="2400" spc="-1" strike="noStrike">
                <a:solidFill>
                  <a:srgbClr val="27282a"/>
                </a:solidFill>
                <a:latin typeface="Arial"/>
                <a:ea typeface="MS PGothic"/>
              </a:rPr>
              <a:t>وفي المجموعات الصغيرة، يمكن تبادل الأفكار حول بعض التحديات التي يواجهها </a:t>
            </a:r>
            <a:r>
              <a:rPr b="0" lang="en-US" sz="2400" spc="-1" strike="noStrike">
                <a:solidFill>
                  <a:srgbClr val="27282a"/>
                </a:solidFill>
                <a:latin typeface="Arial"/>
                <a:ea typeface="MS PGothic"/>
              </a:rPr>
              <a:t>LGBTI</a:t>
            </a:r>
            <a:r>
              <a:rPr b="0" lang="en-US" sz="2400" spc="-1" strike="noStrike">
                <a:solidFill>
                  <a:srgbClr val="27282a"/>
                </a:solidFill>
                <a:latin typeface="Arial"/>
                <a:ea typeface="MS PGothic"/>
              </a:rPr>
              <a:t> في طلب الخدمات. كيف يمكننا مواجهة هذه التحديات؟</a:t>
            </a:r>
            <a:endParaRPr b="0" lang="en-US" sz="2400" spc="-1" strike="noStrike">
              <a:solidFill>
                <a:srgbClr val="27282a"/>
              </a:solidFill>
              <a:latin typeface="Franklin Gothic Book"/>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5"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عوائق الرعاية</a:t>
            </a:r>
            <a:endParaRPr b="0" lang="en-US" sz="4000" spc="-1" strike="noStrike">
              <a:solidFill>
                <a:srgbClr val="000000"/>
              </a:solidFill>
              <a:latin typeface="Franklin Gothic Book"/>
            </a:endParaRPr>
          </a:p>
        </p:txBody>
      </p:sp>
      <p:sp>
        <p:nvSpPr>
          <p:cNvPr id="226" name="TextShape 2"/>
          <p:cNvSpPr txBox="1"/>
          <p:nvPr/>
        </p:nvSpPr>
        <p:spPr>
          <a:xfrm>
            <a:off x="1447200" y="2286000"/>
            <a:ext cx="9720000" cy="4022280"/>
          </a:xfrm>
          <a:prstGeom prst="rect">
            <a:avLst/>
          </a:prstGeom>
          <a:noFill/>
          <a:ln w="9360">
            <a:noFill/>
          </a:ln>
        </p:spPr>
        <p:txBody>
          <a:bodyPr lIns="45720" rIns="45720">
            <a:normAutofit/>
          </a:bodyPr>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Arial"/>
                <a:ea typeface="MS PGothic"/>
              </a:rPr>
              <a:t>الأمان</a:t>
            </a:r>
            <a:r>
              <a:rPr b="0" lang="en-US" sz="2200" spc="-1" strike="noStrike">
                <a:solidFill>
                  <a:srgbClr val="27282a"/>
                </a:solidFill>
                <a:latin typeface="Arial"/>
                <a:ea typeface="MS PGothic"/>
              </a:rPr>
              <a:t>. الخوف من أن يتعرضوا للأذى بسبب القوانين المضادة للمثلية الجنسية، رهاب المثلية الجنسية، رهاب مزدوجي الميل الجنسي، رهاب متحولي الجندر</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29" strike="noStrike">
                <a:solidFill>
                  <a:srgbClr val="27282a"/>
                </a:solidFill>
                <a:latin typeface="Franklin Gothic Book"/>
                <a:ea typeface="MS PGothic"/>
              </a:rPr>
              <a:t>العار ولوم الذات</a:t>
            </a:r>
            <a:r>
              <a:rPr b="0" lang="en-US" sz="2200" spc="29" strike="noStrike">
                <a:solidFill>
                  <a:srgbClr val="27282a"/>
                </a:solidFill>
                <a:latin typeface="Franklin Gothic Book"/>
                <a:ea typeface="MS PGothic"/>
              </a:rPr>
              <a:t>. </a:t>
            </a:r>
            <a:r>
              <a:rPr b="0" lang="en-US" sz="2200" spc="-1" strike="noStrike">
                <a:solidFill>
                  <a:srgbClr val="27282a"/>
                </a:solidFill>
                <a:latin typeface="Arial"/>
                <a:ea typeface="MS PGothic"/>
              </a:rPr>
              <a:t>الإحراج، أو الشعور بالذنب، أو لوم الذات، أو قابلية التضرر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200" spc="-1" strike="noStrike">
                <a:solidFill>
                  <a:srgbClr val="27282a"/>
                </a:solidFill>
                <a:latin typeface="Arial"/>
                <a:ea typeface="MS PGothic"/>
              </a:rPr>
              <a:t>وقد يشعر الشخص بالإحراج بشكل خاص إذا كان المعتدي من نفس الجنس وتمكن من قهره أو استخدم التهديدات أو التخويف بنجاح. </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Arial"/>
                <a:ea typeface="MS PGothic"/>
              </a:rPr>
              <a:t>عدم وجود شبكة دعم</a:t>
            </a:r>
            <a:r>
              <a:rPr b="0" lang="en-US" sz="2200" spc="-1" strike="noStrike">
                <a:solidFill>
                  <a:srgbClr val="27282a"/>
                </a:solidFill>
                <a:latin typeface="Arial"/>
                <a:ea typeface="MS PGothic"/>
              </a:rPr>
              <a:t>. الانعزال عن الأسرة / الأصدقاء / المجتمع</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0" lang="en-US" sz="2200" spc="-1" strike="noStrike">
                <a:solidFill>
                  <a:srgbClr val="27282a"/>
                </a:solidFill>
                <a:latin typeface="Arial"/>
                <a:ea typeface="MS PGothic"/>
              </a:rPr>
              <a:t>في حالات عنف الشريك، قد يستخدم المعتدي أيضاً تهديدات من أجل "إقصاء" الشخص كوسيلة لمنعه من طلب المساعدة.  </a:t>
            </a:r>
            <a:endParaRPr b="0" lang="en-US" sz="2200" spc="-1" strike="noStrike">
              <a:solidFill>
                <a:srgbClr val="27282a"/>
              </a:solidFill>
              <a:latin typeface="Franklin Gothic Book"/>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 name="TextShape 1"/>
          <p:cNvSpPr txBox="1"/>
          <p:nvPr/>
        </p:nvSpPr>
        <p:spPr>
          <a:xfrm>
            <a:off x="375120" y="204120"/>
            <a:ext cx="11435760" cy="1136160"/>
          </a:xfrm>
          <a:prstGeom prst="rect">
            <a:avLst/>
          </a:prstGeom>
          <a:noFill/>
          <a:ln>
            <a:noFill/>
          </a:ln>
        </p:spPr>
        <p:txBody>
          <a:bodyPr anchor="ctr"/>
          <a:p>
            <a:pPr algn="r" rtl="1">
              <a:lnSpc>
                <a:spcPct val="100000"/>
              </a:lnSpc>
            </a:pPr>
            <a:r>
              <a:rPr b="0" lang="en-US" sz="4000" spc="-1" strike="noStrike" cap="all">
                <a:solidFill>
                  <a:srgbClr val="ffffff"/>
                </a:solidFill>
                <a:latin typeface="Arial"/>
                <a:ea typeface="MS PGothic"/>
              </a:rPr>
              <a:t>عوائق الرعاية</a:t>
            </a:r>
            <a:endParaRPr b="0" lang="en-US" sz="4000" spc="-1" strike="noStrike">
              <a:solidFill>
                <a:srgbClr val="000000"/>
              </a:solidFill>
              <a:latin typeface="Franklin Gothic Book"/>
            </a:endParaRPr>
          </a:p>
        </p:txBody>
      </p:sp>
      <p:sp>
        <p:nvSpPr>
          <p:cNvPr id="228" name="TextShape 2"/>
          <p:cNvSpPr txBox="1"/>
          <p:nvPr/>
        </p:nvSpPr>
        <p:spPr>
          <a:xfrm>
            <a:off x="1447200" y="2286000"/>
            <a:ext cx="9720000" cy="4022280"/>
          </a:xfrm>
          <a:prstGeom prst="rect">
            <a:avLst/>
          </a:prstGeom>
          <a:noFill/>
          <a:ln w="9360">
            <a:noFill/>
          </a:ln>
        </p:spPr>
        <p:txBody>
          <a:bodyPr lIns="45720" rIns="45720"/>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Arial"/>
                <a:ea typeface="MS PGothic"/>
              </a:rPr>
              <a:t>الخوف من عدم التصديق.</a:t>
            </a:r>
            <a:r>
              <a:rPr b="0" lang="en-US" sz="2200" spc="-1" strike="noStrike">
                <a:solidFill>
                  <a:srgbClr val="27282a"/>
                </a:solidFill>
                <a:latin typeface="Arial"/>
                <a:ea typeface="MS PGothic"/>
              </a:rPr>
              <a:t> يخاف كثير من المثليات والمثليين وثنائيي/ثنائيات الميل الجنسي ومتحولي/متحولات الجندر وحاملي/حاملات صفات الجنسين، وخصوصاً هؤلاء الذين تعرضوا لجريمة كراهية قائمة على الجنس، من ألا يتم تقديرهم.</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Arial"/>
                <a:ea typeface="MS PGothic"/>
              </a:rPr>
              <a:t>الخوف من "الإقصاء".</a:t>
            </a:r>
            <a:r>
              <a:rPr b="0" lang="en-US" sz="2200" spc="-1" strike="noStrike">
                <a:solidFill>
                  <a:srgbClr val="27282a"/>
                </a:solidFill>
                <a:latin typeface="Arial"/>
                <a:ea typeface="MS PGothic"/>
              </a:rPr>
              <a:t> قد يخاف الناجون/الناجيات المثليات والمثليين وثنائيي/ثنائيات الميل الجنسي ومتحولي/متحولات الجندر وحاملي/حاملات صفات الجنسينمن أن يتم "إقصاؤهم" في عملية طلب المساعدة - بمعنى أن الآخرين سيعرفون ميولهم الجنسية أو هويتهم الجندرية، وهو الأمر الذي قد يؤدي إلى مزيد من الوصمة أو العار أو تكرار الإيذاء.  </a:t>
            </a:r>
            <a:endParaRPr b="0" lang="en-US" sz="2200" spc="-1" strike="noStrike">
              <a:solidFill>
                <a:srgbClr val="27282a"/>
              </a:solidFill>
              <a:latin typeface="Franklin Gothic Book"/>
            </a:endParaRPr>
          </a:p>
          <a:p>
            <a:pPr marL="90360" indent="-90000" algn="r" rtl="1">
              <a:lnSpc>
                <a:spcPct val="100000"/>
              </a:lnSpc>
              <a:spcBef>
                <a:spcPts val="1199"/>
              </a:spcBef>
              <a:spcAft>
                <a:spcPts val="201"/>
              </a:spcAft>
              <a:buClr>
                <a:srgbClr val="e8722d"/>
              </a:buClr>
              <a:buFont typeface="Tw Cen MT"/>
              <a:buChar char=" "/>
            </a:pPr>
            <a:r>
              <a:rPr b="1" lang="en-US" sz="2200" spc="-1" strike="noStrike">
                <a:solidFill>
                  <a:srgbClr val="27282a"/>
                </a:solidFill>
                <a:latin typeface="Arial"/>
                <a:ea typeface="MS PGothic"/>
              </a:rPr>
              <a:t>الخوف من اللوم.</a:t>
            </a:r>
            <a:r>
              <a:rPr b="0" lang="en-US" sz="2200" spc="-1" strike="noStrike">
                <a:solidFill>
                  <a:srgbClr val="27282a"/>
                </a:solidFill>
                <a:latin typeface="Arial"/>
                <a:ea typeface="MS PGothic"/>
              </a:rPr>
              <a:t> قد توجه العائلة أو مقدمو خدمات إنفاذ القانون والخدمات الطبية والاجتماعية اللوم إلى الناجين على ما حدث بسبب هويتهم الجندرية و/أو ميولهم الجنسية.  </a:t>
            </a:r>
            <a:endParaRPr b="0" lang="en-US" sz="2200" spc="-1" strike="noStrike">
              <a:solidFill>
                <a:srgbClr val="27282a"/>
              </a:solidFill>
              <a:latin typeface="Franklin Gothic Book"/>
            </a:endParaRPr>
          </a:p>
          <a:p>
            <a:pPr rtl="1">
              <a:lnSpc>
                <a:spcPct val="100000"/>
              </a:lnSpc>
              <a:spcBef>
                <a:spcPts val="1199"/>
              </a:spcBef>
              <a:spcAft>
                <a:spcPts val="201"/>
              </a:spcAft>
            </a:pPr>
            <a:endParaRPr b="0" lang="en-US" sz="2200" spc="-1" strike="noStrike">
              <a:solidFill>
                <a:srgbClr val="27282a"/>
              </a:solidFill>
              <a:latin typeface="Franklin Gothic Book"/>
            </a:endParaRPr>
          </a:p>
        </p:txBody>
      </p:sp>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Integral</Template>
  <TotalTime>13312</TotalTime>
  <Application>LibreOffice/5.4.1.2$Windows_X86_64 LibreOffice_project/ea7cb86e6eeb2bf3a5af73a8f7777ac570321527</Application>
  <Words>2739</Words>
  <Paragraphs>222</Paragraphs>
  <Company>IRC</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2016-02-24T17:55:23Z</dcterms:created>
  <dc:creator>Jessica Dalpe</dc:creator>
  <dc:description/>
  <dc:language>en-GB</dc:language>
  <cp:lastModifiedBy/>
  <dcterms:modified xsi:type="dcterms:W3CDTF">2017-10-06T11:14:52Z</dcterms:modified>
  <cp:revision>93</cp:revision>
  <dc:subject/>
  <dc:title>Case management responses to intimate partner violence</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IRC</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16</vt:i4>
  </property>
  <property fmtid="{D5CDD505-2E9C-101B-9397-08002B2CF9AE}" pid="9" name="PresentationFormat">
    <vt:lpwstr>Widescreen</vt:lpwstr>
  </property>
  <property fmtid="{D5CDD505-2E9C-101B-9397-08002B2CF9AE}" pid="10" name="ScaleCrop">
    <vt:bool>0</vt:bool>
  </property>
  <property fmtid="{D5CDD505-2E9C-101B-9397-08002B2CF9AE}" pid="11" name="ShareDoc">
    <vt:bool>0</vt:bool>
  </property>
  <property fmtid="{D5CDD505-2E9C-101B-9397-08002B2CF9AE}" pid="12" name="Slides">
    <vt:i4>16</vt:i4>
  </property>
</Properties>
</file>